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omments/modernComment_14C_699855A0.xml" ContentType="application/vnd.ms-powerpoint.comments+xml"/>
  <Override PartName="/ppt/theme/themeOverride3.xml" ContentType="application/vnd.openxmlformats-officedocument.themeOverride+xml"/>
  <Override PartName="/ppt/comments/modernComment_14D_3DCC7300.xml" ContentType="application/vnd.ms-powerpoint.comments+xml"/>
  <Override PartName="/ppt/comments/modernComment_146_AA8AF45D.xml" ContentType="application/vnd.ms-powerpoint.comments+xml"/>
  <Override PartName="/ppt/theme/themeOverride4.xml" ContentType="application/vnd.openxmlformats-officedocument.themeOverride+xml"/>
  <Override PartName="/ppt/comments/modernComment_12A_B61BB94A.xml" ContentType="application/vnd.ms-powerpoint.comments+xml"/>
  <Override PartName="/ppt/theme/themeOverride5.xml" ContentType="application/vnd.openxmlformats-officedocument.themeOverride+xml"/>
  <Override PartName="/ppt/comments/modernComment_129_F31230DF.xml" ContentType="application/vnd.ms-powerpoint.comments+xml"/>
  <Override PartName="/ppt/theme/themeOverride6.xml" ContentType="application/vnd.openxmlformats-officedocument.themeOverride+xml"/>
  <Override PartName="/ppt/comments/modernComment_12B_25556E96.xml" ContentType="application/vnd.ms-powerpoint.comments+xml"/>
  <Override PartName="/ppt/ink/ink1.xml" ContentType="application/inkml+xml"/>
  <Override PartName="/ppt/ink/ink2.xml" ContentType="application/inkml+xml"/>
  <Override PartName="/ppt/theme/themeOverride7.xml" ContentType="application/vnd.openxmlformats-officedocument.themeOverride+xml"/>
  <Override PartName="/ppt/notesSlides/notesSlide1.xml" ContentType="application/vnd.openxmlformats-officedocument.presentationml.notesSlide+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334" r:id="rId5"/>
    <p:sldId id="328" r:id="rId6"/>
    <p:sldId id="332" r:id="rId7"/>
    <p:sldId id="333" r:id="rId8"/>
    <p:sldId id="326" r:id="rId9"/>
    <p:sldId id="298" r:id="rId10"/>
    <p:sldId id="297" r:id="rId11"/>
    <p:sldId id="299" r:id="rId12"/>
    <p:sldId id="336" r:id="rId13"/>
    <p:sldId id="337" r:id="rId14"/>
    <p:sldId id="343" r:id="rId15"/>
    <p:sldId id="291" r:id="rId16"/>
    <p:sldId id="279" r:id="rId17"/>
    <p:sldId id="283" r:id="rId18"/>
    <p:sldId id="266" r:id="rId19"/>
    <p:sldId id="274" r:id="rId20"/>
    <p:sldId id="339" r:id="rId21"/>
    <p:sldId id="338" r:id="rId22"/>
    <p:sldId id="276" r:id="rId23"/>
    <p:sldId id="264" r:id="rId24"/>
    <p:sldId id="265" r:id="rId25"/>
  </p:sldIdLst>
  <p:sldSz cx="18288000" cy="10287000"/>
  <p:notesSz cx="6858000" cy="9144000"/>
  <p:embeddedFontLst>
    <p:embeddedFont>
      <p:font typeface="Source Han Sans KR Bold" panose="020B0600000101010101" charset="-127"/>
      <p:regular r:id="rId27"/>
    </p:embeddedFont>
    <p:embeddedFont>
      <p:font typeface="TDTD고딕" panose="020B0600000101010101" charset="-127"/>
      <p:regular r:id="rId28"/>
    </p:embeddedFont>
    <p:embeddedFont>
      <p:font typeface="TDTD고딕 Bold" panose="020B0600000101010101" charset="-127"/>
      <p:regular r:id="rId29"/>
    </p:embeddedFont>
    <p:embeddedFont>
      <p:font typeface="Avenir Next LT Pro" panose="020B0504020202020204" pitchFamily="34" charset="0"/>
      <p:regular r:id="rId30"/>
      <p:bold r:id="rId31"/>
      <p:italic r:id="rId32"/>
      <p:boldItalic r:id="rId33"/>
    </p:embeddedFont>
    <p:embeddedFont>
      <p:font typeface="Cambria Math" panose="02040503050406030204" pitchFamily="18" charset="0"/>
      <p:regular r:id="rId34"/>
    </p:embeddedFont>
    <p:embeddedFont>
      <p:font typeface="맑은 고딕" panose="020B0503020000020004" pitchFamily="50" charset="-127"/>
      <p:regular r:id="rId35"/>
      <p:bold r:id="rId36"/>
    </p:embeddedFont>
    <p:embeddedFont>
      <p:font typeface="맑은 고딕" panose="020B0503020000020004" pitchFamily="50" charset="-127"/>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3E5482-7A6F-797B-2EAC-9FED5CA0D240}" name="재영 김" initials="재김" userId="4168c4e521b19a69" providerId="Windows Live"/>
  <p188:author id="{06D179AB-B60C-28E1-7762-FFF2B02493C2}" name="게스트 사용자" initials="게사" userId="게스트 사용자" providerId="Windows Live"/>
  <p188:author id="{19C505FE-71DE-AE85-D0F2-08AD815751B6}" name="준수 배" initials="준배" userId="334e65e67700c4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F7E493"/>
    <a:srgbClr val="DCE6F2"/>
    <a:srgbClr val="A5DB39"/>
    <a:srgbClr val="1057AD"/>
    <a:srgbClr val="FFF5ED"/>
    <a:srgbClr val="F1EB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24CB1-19B2-4C8F-CF1C-4C796292FDD6}" v="460" vWet="461" dt="2024-04-19T13:57:39.236"/>
    <p1510:client id="{14493C02-B3C2-4476-A6F4-B81363B19EB1}" v="3369" dt="2024-04-19T15:10:06.526"/>
    <p1510:client id="{33D9F5C2-3527-F0F0-2931-37A5712157C4}" v="1" dt="2024-04-19T11:10:48.188"/>
    <p1510:client id="{3483826E-1549-72D7-1A41-F6FCA19ED8D2}" v="568" dt="2024-04-20T13:24:07.039"/>
    <p1510:client id="{6627093C-92EC-C988-2D73-1C25A84A0BAD}" v="15" dt="2024-04-21T01:54:44.810"/>
    <p1510:client id="{92085451-29EF-4955-A53A-17C8AF7E3C3B}" v="232" dt="2024-04-19T11:34:49.376"/>
    <p1510:client id="{9E28B3E3-3502-2945-E82A-EB66A60C00B5}" v="4" dt="2024-04-19T15:07:17.316"/>
    <p1510:client id="{C03A1C27-D84D-A55B-954C-30C324B40521}" v="700" dt="2024-04-19T23:53:40.298"/>
    <p1510:client id="{D72B7EFB-E5D5-CA25-AD71-76962B970857}" v="136" dt="2024-04-19T14:28:25.438"/>
    <p1510:client id="{EA2211B8-EEE8-4E8A-5F2F-656A31117A1B}" v="3" dt="2024-04-19T15:09:42.191"/>
    <p1510:client id="{EAAA9ADC-43DB-82AE-0130-A26A6049A50E}" v="31" dt="2024-04-21T08:12:20.345"/>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s>
</file>

<file path=ppt/comments/modernComment_129_F31230DF.xml><?xml version="1.0" encoding="utf-8"?>
<p188:cmLst xmlns:a="http://schemas.openxmlformats.org/drawingml/2006/main" xmlns:r="http://schemas.openxmlformats.org/officeDocument/2006/relationships" xmlns:p188="http://schemas.microsoft.com/office/powerpoint/2018/8/main">
  <p188:cm id="{F9164FE5-E690-434A-8274-97ECF177D26A}" authorId="{5E3E5482-7A6F-797B-2EAC-9FED5CA0D240}" created="2024-04-17T03:24:45.704">
    <pc:sldMkLst xmlns:pc="http://schemas.microsoft.com/office/powerpoint/2013/main/command">
      <pc:docMk/>
      <pc:sldMk cId="4078055647" sldId="297"/>
    </pc:sldMkLst>
    <p188:replyLst>
      <p188:reply id="{AC17824D-508E-4E10-9F28-AC56A4DF4228}" authorId="{5E3E5482-7A6F-797B-2EAC-9FED5CA0D240}" created="2024-04-19T06:44:43.200">
        <p188:txBody>
          <a:bodyPr/>
          <a:lstStyle/>
          <a:p>
            <a:r>
              <a:rPr lang="en-US"/>
              <a:t>해당 알고리즘의 과정을 메모장에 명시</a:t>
            </a:r>
          </a:p>
        </p188:txBody>
      </p188:reply>
      <p188:reply id="{9FCDBC03-61DD-47BD-8E7A-ED62E4215009}" authorId="{19C505FE-71DE-AE85-D0F2-08AD815751B6}" created="2024-04-19T14:58:45.361">
        <p188:txBody>
          <a:bodyPr/>
          <a:lstStyle/>
          <a:p>
            <a:r>
              <a:rPr lang="ko-KR" altLang="en-US"/>
              <a:t>입출력 과정
1. 사용자 U와 음식점 B를 입력
2. Embedding Layer가 잠재요인 벡터 생성
3. Element-wise Product Layer에서 Dot product
4. 평점 출력</a:t>
            </a:r>
          </a:p>
        </p188:txBody>
      </p188:reply>
      <p188:reply id="{B7FC010B-7115-4691-9A5D-7BF470303F52}" authorId="{19C505FE-71DE-AE85-D0F2-08AD815751B6}" created="2024-04-19T15:00:12.506">
        <p188:txBody>
          <a:bodyPr/>
          <a:lstStyle/>
          <a:p>
            <a:r>
              <a:rPr lang="ko-KR" altLang="en-US"/>
              <a:t>Predict rate와 True rate로 optimizing ('adam'을 사용했음)</a:t>
            </a:r>
          </a:p>
        </p188:txBody>
      </p188:reply>
    </p188:replyLst>
    <p188:txBody>
      <a:bodyPr/>
      <a:lstStyle/>
      <a:p>
        <a:r>
          <a:rPr lang="en-US"/>
          <a:t>MF 모델을 해당방식으로 구현 설명</a:t>
        </a:r>
      </a:p>
    </p188:txBody>
  </p188:cm>
  <p188:cm id="{32F667D1-4450-4305-9B83-77E016F5D201}" authorId="{5E3E5482-7A6F-797B-2EAC-9FED5CA0D240}" created="2024-04-19T12:54:48.339">
    <pc:sldMkLst xmlns:pc="http://schemas.microsoft.com/office/powerpoint/2013/main/command">
      <pc:docMk/>
      <pc:sldMk cId="4078055647" sldId="297"/>
    </pc:sldMkLst>
    <p188:replyLst>
      <p188:reply id="{7EDCAA51-987B-44E6-BB2E-A9E488363299}" authorId="{5E3E5482-7A6F-797B-2EAC-9FED5CA0D240}" created="2024-04-19T12:56:53.016">
        <p188:txBody>
          <a:bodyPr/>
          <a:lstStyle/>
          <a:p>
            <a:r>
              <a:rPr lang="en-US"/>
              <a:t>그냥 tripAdviosr가 현존하는 여행사
추천어플의 최종본임.
이걸 능가하는 것은 지금 수준으로 무리ㅠ
부산 음식점 추천하는 과정도 각 요리테마별로 추천해주고 필터를 넣어서 추천하는 기능이 너무 잘 구현되어 있음</a:t>
            </a:r>
          </a:p>
        </p188:txBody>
      </p188:reply>
      <p188:reply id="{B1FA4F28-FBC6-40A3-B6B1-17451583DF46}" authorId="{5E3E5482-7A6F-797B-2EAC-9FED5CA0D240}" created="2024-04-19T12:57:55.159">
        <p188:txBody>
          <a:bodyPr/>
          <a:lstStyle/>
          <a:p>
            <a:r>
              <a:rPr lang="en-US"/>
              <a:t>그래서 나는 눈가림 용으로 네이버, 부산 맛집 어플등 과 같이 아직 덜 개발된
애들의 추천 방식을 소개하고 이들의 문제점 지적 이라는 형태로 가볼려고 하는데 어떰?</a:t>
            </a:r>
          </a:p>
        </p188:txBody>
      </p188:reply>
      <p188:reply id="{38262B6B-7043-4B80-A06F-90EC01D6189F}" authorId="{19C505FE-71DE-AE85-D0F2-08AD815751B6}" created="2024-04-19T13:13:33.999">
        <p188:txBody>
          <a:bodyPr/>
          <a:lstStyle/>
          <a:p>
            <a:r>
              <a:rPr lang="ko-KR" altLang="en-US"/>
              <a:t>문제점 지적이라는 게 정확히 뭘 말하는 거임?</a:t>
            </a:r>
          </a:p>
        </p188:txBody>
      </p188:reply>
      <p188:reply id="{E5FE334D-FF39-401C-B595-40A0C76649B4}" authorId="{19C505FE-71DE-AE85-D0F2-08AD815751B6}" created="2024-04-19T13:14:34.934">
        <p188:txBody>
          <a:bodyPr/>
          <a:lstStyle/>
          <a:p>
            <a:r>
              <a:rPr lang="ko-KR" altLang="en-US"/>
              <a:t>그러면 평점 세분화는 기각?</a:t>
            </a:r>
          </a:p>
        </p188:txBody>
      </p188:reply>
      <p188:reply id="{A033C757-6676-4192-9AB2-81CC5198ACDF}" authorId="{5E3E5482-7A6F-797B-2EAC-9FED5CA0D240}" created="2024-04-19T13:24:02.525">
        <p188:txBody>
          <a:bodyPr/>
          <a:lstStyle/>
          <a:p>
            <a:r>
              <a:rPr lang="ko-KR" altLang="en-US"/>
              <a:t>yes 
왜 트립 어드바이저가 안 하는지 오늘 깨달음, ppt 작성하다가</a:t>
            </a:r>
          </a:p>
        </p188:txBody>
      </p188:reply>
      <p188:reply id="{886EB07D-67FA-4FF4-9D3E-2E22FF63E026}" authorId="{5E3E5482-7A6F-797B-2EAC-9FED5CA0D240}" created="2024-04-19T13:28:22.249">
        <p188:txBody>
          <a:bodyPr/>
          <a:lstStyle/>
          <a:p>
            <a:r>
              <a:rPr lang="ko-KR" altLang="en-US"/>
              <a:t>그래서 개발 필요성 부분에서
대중적인 평가가 문제를 더 이상 사용할 수 없게 되었음</a:t>
            </a:r>
          </a:p>
        </p188:txBody>
      </p188:reply>
      <p188:reply id="{F9B6884C-7E09-46FD-AF40-777ED263202C}" authorId="{5E3E5482-7A6F-797B-2EAC-9FED5CA0D240}" created="2024-04-19T13:29:39.251">
        <p188:txBody>
          <a:bodyPr/>
          <a:lstStyle/>
          <a:p>
            <a:r>
              <a:rPr lang="ko-KR" altLang="en-US"/>
              <a:t>문제점 지적이라는게 현재 다른 어플들은
다음과 같은 추천방식의 문제점이 있으므로 이를 보완하고자 어떠한 추천방식을 제안한다. (이런 느낌)</a:t>
            </a:r>
          </a:p>
        </p188:txBody>
      </p188:reply>
    </p188:replyLst>
    <p188:txBody>
      <a:bodyPr/>
      <a:lstStyle/>
      <a:p>
        <a:r>
          <a:rPr lang="en-US"/>
          <a:t>준수 
개인의 리뷰를 분석하여 추천 음식점의 가격, 맛 등을 음식점에 대한 선호도로 예측 평점을 제공
근데 개인에 대한 예측 평점은 사용 불가능 전체적으로 리뷰분석 자체가 해당 음식점의 맛, 가격, 분위기, 서비스에 대해서는 대중적인 평가가 가능하지만 
음식점에 관한 개인의 평점 계산은 새로운 모델을 창조하는 꼴</a:t>
        </a:r>
      </a:p>
    </p188:txBody>
  </p188:cm>
</p188:cmLst>
</file>

<file path=ppt/comments/modernComment_12A_B61BB94A.xml><?xml version="1.0" encoding="utf-8"?>
<p188:cmLst xmlns:a="http://schemas.openxmlformats.org/drawingml/2006/main" xmlns:r="http://schemas.openxmlformats.org/officeDocument/2006/relationships" xmlns:p188="http://schemas.microsoft.com/office/powerpoint/2018/8/main">
  <p188:cm id="{94C7C6E2-385C-4E9F-A814-B5AC9A624B4A}" authorId="{5E3E5482-7A6F-797B-2EAC-9FED5CA0D240}" created="2024-04-17T03:32:18.205">
    <pc:sldMkLst xmlns:pc="http://schemas.microsoft.com/office/powerpoint/2013/main/command">
      <pc:docMk/>
      <pc:sldMk cId="3055270218" sldId="298"/>
    </pc:sldMkLst>
    <p188:txBody>
      <a:bodyPr/>
      <a:lstStyle/>
      <a:p>
        <a:r>
          <a:rPr lang="en-US"/>
          <a:t>라이브러리 Buffalo을 이용하여 초기 프로토 타입을 설명( 그림 예시)</a:t>
        </a:r>
      </a:p>
    </p188:txBody>
  </p188:cm>
  <p188:cm id="{AA98999C-D76B-4EA6-8A54-8C6231C7EFF0}" authorId="{06D179AB-B60C-28E1-7762-FFF2B02493C2}" created="2024-04-17T03:49:57.996">
    <pc:sldMkLst xmlns:pc="http://schemas.microsoft.com/office/powerpoint/2013/main/command">
      <pc:docMk/>
      <pc:sldMk cId="3055270218" sldId="298"/>
    </pc:sldMkLst>
    <p188:txBody>
      <a:bodyPr/>
      <a:lstStyle/>
      <a:p>
        <a:r>
          <a:rPr lang="ko-KR" altLang="en-US"/>
          <a:t>MF 추천모델 개발에 참고 및 평가를 위한 견본 모델이 필요하다!
-&gt;Kakao Buffalo 오픈소스 라이브러리에서 BPR MF 추천모델 생성 및 상위 k개 상품 추천기능 제공
(자료입력 및 변환 -&gt; 내부 BPRMF 함수 -&gt; 모델 생성 -&gt; 사용자에 k개의 아이템 추천 기능 / 내부 자체 평가 기능 존재)
개발하고자 하는 BPR기반 MF추천시스템의 견본모델로 적합</a:t>
        </a:r>
      </a:p>
    </p188:txBody>
  </p188:cm>
</p188:cmLst>
</file>

<file path=ppt/comments/modernComment_12B_25556E96.xml><?xml version="1.0" encoding="utf-8"?>
<p188:cmLst xmlns:a="http://schemas.openxmlformats.org/drawingml/2006/main" xmlns:r="http://schemas.openxmlformats.org/officeDocument/2006/relationships" xmlns:p188="http://schemas.microsoft.com/office/powerpoint/2018/8/main">
  <p188:cm id="{90E8424D-4B57-4BFA-B715-5E35B64AB031}" authorId="{5E3E5482-7A6F-797B-2EAC-9FED5CA0D240}" created="2024-04-17T03:25:52.548">
    <pc:sldMkLst xmlns:pc="http://schemas.microsoft.com/office/powerpoint/2013/main/command">
      <pc:docMk/>
      <pc:sldMk cId="626355862" sldId="299"/>
    </pc:sldMkLst>
    <p188:replyLst>
      <p188:reply id="{4E7B9268-5733-455A-B818-EF636BBA2D84}" authorId="{5E3E5482-7A6F-797B-2EAC-9FED5CA0D240}" created="2024-04-17T03:45:56.534">
        <p188:txBody>
          <a:bodyPr/>
          <a:lstStyle/>
          <a:p>
            <a:r>
              <a:rPr lang="en-US"/>
              <a:t>학습방법 Adam이랑 BPR로 성능을 판단</a:t>
            </a:r>
          </a:p>
        </p188:txBody>
      </p188:reply>
      <p188:reply id="{4D31B69A-42CB-4EAB-82BC-169DE984E017}" authorId="{5E3E5482-7A6F-797B-2EAC-9FED5CA0D240}" created="2024-04-17T03:46:51.363">
        <p188:txBody>
          <a:bodyPr/>
          <a:lstStyle/>
          <a:p>
            <a:r>
              <a:rPr lang="en-US"/>
              <a:t>BPR로 성능을 더 좋게 만들어보겠다.</a:t>
            </a:r>
          </a:p>
        </p188:txBody>
      </p188:reply>
      <p188:reply id="{C8E97D04-BE19-4DC3-AAE3-EAA5AECB5291}" authorId="{5E3E5482-7A6F-797B-2EAC-9FED5CA0D240}" created="2024-04-18T13:44:26.297">
        <p188:txBody>
          <a:bodyPr/>
          <a:lstStyle/>
          <a:p>
            <a:r>
              <a:rPr lang="en-US"/>
              <a:t>MF는 과적합 발생이 쉽다. (SVD 학습법)</a:t>
            </a:r>
          </a:p>
        </p188:txBody>
      </p188:reply>
      <p188:reply id="{CD69E5A1-B65D-4A99-B24B-07AC14973C4F}" authorId="{5E3E5482-7A6F-797B-2EAC-9FED5CA0D240}" created="2024-04-19T13:39:24.621">
        <p188:txBody>
          <a:bodyPr/>
          <a:lstStyle/>
          <a:p>
            <a:r>
              <a:rPr lang="ko-KR" altLang="en-US"/>
              <a:t>우리 모델도 완전 바뀜...</a:t>
            </a:r>
          </a:p>
        </p188:txBody>
      </p188:reply>
      <p188:reply id="{2D408D62-FD1E-44C5-B54E-7EEEEE9F8627}" authorId="{5E3E5482-7A6F-797B-2EAC-9FED5CA0D240}" created="2024-04-19T13:39:49.981">
        <p188:txBody>
          <a:bodyPr/>
          <a:lstStyle/>
          <a:p>
            <a:r>
              <a:rPr lang="ko-KR" altLang="en-US"/>
              <a:t>BPR 사용할 거면 MF 모델에 적용시킨다.
이런한 방식으로 가야할듯</a:t>
            </a:r>
          </a:p>
        </p188:txBody>
      </p188:reply>
      <p188:reply id="{5A6E574D-6EA9-4F97-BC36-005E286E3F52}" authorId="{5E3E5482-7A6F-797B-2EAC-9FED5CA0D240}" created="2024-04-19T13:40:15.107">
        <p188:txBody>
          <a:bodyPr/>
          <a:lstStyle/>
          <a:p>
            <a:r>
              <a:rPr lang="ko-KR" altLang="en-US"/>
              <a:t>Bert 모델이 음식점 평점 세분화로 평점 예측 사용하고</a:t>
            </a:r>
          </a:p>
        </p188:txBody>
      </p188:reply>
    </p188:replyLst>
    <p188:txBody>
      <a:bodyPr/>
      <a:lstStyle/>
      <a:p>
        <a:r>
          <a:rPr lang="en-US"/>
          <a:t>MF 모델의 한계점 및 보완할 필요성
BPR이 더 좋다는 형식으로 강조</a:t>
        </a:r>
      </a:p>
    </p188:txBody>
  </p188:cm>
</p188:cmLst>
</file>

<file path=ppt/comments/modernComment_146_AA8AF45D.xml><?xml version="1.0" encoding="utf-8"?>
<p188:cmLst xmlns:a="http://schemas.openxmlformats.org/drawingml/2006/main" xmlns:r="http://schemas.openxmlformats.org/officeDocument/2006/relationships" xmlns:p188="http://schemas.microsoft.com/office/powerpoint/2018/8/main">
  <p188:cm id="{D95D8B7B-E9F2-4AA5-83F3-F9869CD28BCB}" authorId="{5E3E5482-7A6F-797B-2EAC-9FED5CA0D240}" created="2024-04-20T12:26:43.747">
    <ac:deMkLst xmlns:ac="http://schemas.microsoft.com/office/drawing/2013/main/command">
      <pc:docMk xmlns:pc="http://schemas.microsoft.com/office/powerpoint/2013/main/command"/>
      <pc:sldMk xmlns:pc="http://schemas.microsoft.com/office/powerpoint/2013/main/command" cId="2861233245" sldId="326"/>
      <ac:spMk id="7" creationId="{00000000-0000-0000-0000-000000000000}"/>
    </ac:deMkLst>
    <p188:txBody>
      <a:bodyPr/>
      <a:lstStyle/>
      <a:p>
        <a:r>
          <a:rPr lang="en-US"/>
          <a:t>평점 세분화를 이용한 개인화 POI</a:t>
        </a:r>
      </a:p>
    </p188:txBody>
  </p188:cm>
</p188:cmLst>
</file>

<file path=ppt/comments/modernComment_14C_699855A0.xml><?xml version="1.0" encoding="utf-8"?>
<p188:cmLst xmlns:a="http://schemas.openxmlformats.org/drawingml/2006/main" xmlns:r="http://schemas.openxmlformats.org/officeDocument/2006/relationships" xmlns:p188="http://schemas.microsoft.com/office/powerpoint/2018/8/main">
  <p188:cm id="{7C0AFD94-AE53-4442-8060-8D161CC95685}" authorId="{5E3E5482-7A6F-797B-2EAC-9FED5CA0D240}" created="2024-04-19T01:13:27.936">
    <pc:sldMkLst xmlns:pc="http://schemas.microsoft.com/office/powerpoint/2013/main/command">
      <pc:docMk/>
      <pc:sldMk cId="1771591072" sldId="332"/>
    </pc:sldMkLst>
    <p188:replyLst>
      <p188:reply id="{C17E2974-2443-40BA-A583-98379767EF9B}" authorId="{5E3E5482-7A6F-797B-2EAC-9FED5CA0D240}" created="2024-04-19T01:14:38.941">
        <p188:txBody>
          <a:bodyPr/>
          <a:lstStyle/>
          <a:p>
            <a:r>
              <a:rPr lang="en-US"/>
              <a:t>평점 3.5 음식점 1과 평점 4.4 음식점 2가 있을 때 MF는 평점이 높은 음식점 2를 추천한다. 하지만 사용자가 원하는 음식점은 음식점1을 더 좋아할 수 있다.</a:t>
            </a:r>
          </a:p>
        </p188:txBody>
      </p188:reply>
      <p188:reply id="{B193CAA1-8EFE-472A-9812-9A354E8DF5CC}" authorId="{5E3E5482-7A6F-797B-2EAC-9FED5CA0D240}" created="2024-04-19T13:18:12.003">
        <p188:txBody>
          <a:bodyPr/>
          <a:lstStyle/>
          <a:p>
            <a:r>
              <a:rPr lang="en-US"/>
              <a:t>예를들어 사용자는 도넛 가게에
1번 방문하고 해당 도넛가게에 한정 도넛이 너무 맜있어서 5점 부여
하지만 사용자는 피자를 선호합니다.</a:t>
            </a:r>
          </a:p>
        </p188:txBody>
      </p188:reply>
    </p188:replyLst>
    <p188:txBody>
      <a:bodyPr/>
      <a:lstStyle/>
      <a:p>
        <a:r>
          <a:rPr lang="en-US"/>
          <a:t> 아이템을 추천할 때, 유저의 선호도에 맞추어 아이템들에 ranking을 매기고자 했는데 학습과정에서 ranking을 직접 최적화하는 부분이 없다는 한계가 있었다.</a:t>
        </a:r>
      </a:p>
    </p188:txBody>
  </p188:cm>
</p188:cmLst>
</file>

<file path=ppt/comments/modernComment_14D_3DCC7300.xml><?xml version="1.0" encoding="utf-8"?>
<p188:cmLst xmlns:a="http://schemas.openxmlformats.org/drawingml/2006/main" xmlns:r="http://schemas.openxmlformats.org/officeDocument/2006/relationships" xmlns:p188="http://schemas.microsoft.com/office/powerpoint/2018/8/main">
  <p188:cm id="{7DCB3B46-16DC-46B6-A2AD-B70030837D5A}" authorId="{5E3E5482-7A6F-797B-2EAC-9FED5CA0D240}" created="2024-04-19T01:54:33.239">
    <pc:sldMkLst xmlns:pc="http://schemas.microsoft.com/office/powerpoint/2013/main/command">
      <pc:docMk/>
      <pc:sldMk cId="1036808960" sldId="333"/>
    </pc:sldMkLst>
    <p188:replyLst>
      <p188:reply id="{02F61350-1F53-4C5B-8A5A-A132071BC47B}" authorId="{5E3E5482-7A6F-797B-2EAC-9FED5CA0D240}" created="2024-04-19T01:54:54.584">
        <p188:txBody>
          <a:bodyPr/>
          <a:lstStyle/>
          <a:p>
            <a:r>
              <a:rPr lang="en-US"/>
              <a:t>이에 우리는 MF모델을 기반으로 하되
BPR 학습방법으로 추천성능을 발전시키겠다</a:t>
            </a:r>
          </a:p>
        </p188:txBody>
      </p188:reply>
      <p188:reply id="{73812055-FD9B-44E6-B641-C0609482D9A5}" authorId="{5E3E5482-7A6F-797B-2EAC-9FED5CA0D240}" created="2024-04-19T01:58:03.079">
        <p188:txBody>
          <a:bodyPr/>
          <a:lstStyle/>
          <a:p>
            <a:r>
              <a:rPr lang="en-US"/>
              <a:t>정확하게 어떤 사용자는 고기집을 선호 어떤사람은 스시집을 선호
이러한 문제에 대해 BPR 학습방법으로 
정확하게 사용자에게 추천 가능</a:t>
            </a:r>
          </a:p>
        </p188:txBody>
      </p188:reply>
      <p188:reply id="{884710E7-DE2F-4871-BEF3-EB1A05D7ACD6}" authorId="{5E3E5482-7A6F-797B-2EAC-9FED5CA0D240}" created="2024-04-19T06:17:09.115">
        <p188:txBody>
          <a:bodyPr/>
          <a:lstStyle/>
          <a:p>
            <a:r>
              <a:rPr lang="en-US"/>
              <a:t>항목 간 랭킹을 최적화하기 위해 여러 가지 알고리즘</a:t>
            </a:r>
          </a:p>
        </p188:txBody>
      </p188:reply>
    </p188:replyLst>
    <p188:txBody>
      <a:bodyPr/>
      <a:lstStyle/>
      <a:p>
        <a:r>
          <a:rPr lang="en-US"/>
          <a:t>BPR 학습방법을 이용한 라이브러리들은
MF 모델의 문제점을 다음과 같이 해결</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ko-KR" altLang="en-US" b="1" i="0" dirty="0">
              <a:solidFill>
                <a:schemeClr val="tx1"/>
              </a:solidFill>
              <a:latin typeface="Avenir Next LT Pro" panose="020B0504020202020204" pitchFamily="34" charset="77"/>
            </a:rPr>
            <a:t>인접하지 않은 장소와 비연속적 방문 사이 상관관계 학습 </a:t>
          </a:r>
          <a:r>
            <a:rPr lang="en-US" altLang="ko-KR" b="1" i="0" dirty="0">
              <a:solidFill>
                <a:schemeClr val="tx1"/>
              </a:solidFill>
              <a:latin typeface="Avenir Next LT Pro" panose="020B0504020202020204" pitchFamily="34" charset="77"/>
            </a:rPr>
            <a:t>X</a:t>
          </a:r>
          <a:endParaRPr lang="en-US" b="1" i="0" dirty="0">
            <a:solidFill>
              <a:schemeClr val="tx1"/>
            </a:solidFill>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A006D8C2-F4DF-4705-9968-E4F1036AB1FF}">
      <dgm:prSet phldr="0"/>
      <dgm:spPr>
        <a:solidFill>
          <a:schemeClr val="accent1">
            <a:lumMod val="60000"/>
            <a:lumOff val="40000"/>
            <a:alpha val="63879"/>
          </a:schemeClr>
        </a:solidFill>
        <a:ln>
          <a:noFill/>
        </a:ln>
      </dgm:spPr>
      <dgm:t>
        <a:bodyPr/>
        <a:lstStyle/>
        <a:p>
          <a:pPr marL="0">
            <a:lnSpc>
              <a:spcPct val="100000"/>
            </a:lnSpc>
          </a:pPr>
          <a:r>
            <a:rPr lang="ko-KR" altLang="en-US" b="1" i="0" dirty="0">
              <a:solidFill>
                <a:schemeClr val="tx1"/>
              </a:solidFill>
              <a:latin typeface="Avenir Next LT Pro" panose="020B0504020202020204" pitchFamily="34" charset="77"/>
            </a:rPr>
            <a:t>공간 이산화를 위한 계층적 그리드는 공간적 거리에 둔감</a:t>
          </a:r>
          <a:endParaRPr lang="en-US" b="1" i="0" dirty="0">
            <a:solidFill>
              <a:schemeClr val="tx1"/>
            </a:solidFill>
            <a:latin typeface="Avenir Next LT Pro" panose="020B0504020202020204" pitchFamily="34" charset="77"/>
          </a:endParaRPr>
        </a:p>
      </dgm:t>
    </dgm:pt>
    <dgm:pt modelId="{31C3BE1C-30E6-47A0-9673-04D80D6CBB37}" type="parTrans" cxnId="{3E04EFFE-6F98-4498-B0A5-B152A272F00F}">
      <dgm:prSet/>
      <dgm:spPr/>
      <dgm:t>
        <a:bodyPr/>
        <a:lstStyle/>
        <a:p>
          <a:pPr latinLnBrk="1"/>
          <a:endParaRPr lang="ko-KR" altLang="en-US"/>
        </a:p>
      </dgm:t>
    </dgm:pt>
    <dgm:pt modelId="{783BFBA7-5BE2-4021-9CE4-AC30C95C2809}" type="sibTrans" cxnId="{3E04EFFE-6F98-4498-B0A5-B152A272F00F}">
      <dgm:prSet/>
      <dgm:spPr/>
      <dgm:t>
        <a:bodyPr/>
        <a:lstStyle/>
        <a:p>
          <a:pPr latinLnBrk="1"/>
          <a:endParaRPr lang="ko-KR" altLang="en-US"/>
        </a:p>
      </dgm:t>
    </dgm:pt>
    <dgm:pt modelId="{7D5C4756-D0E9-4FAE-B046-D6A1EEC78C28}">
      <dgm:prSet custT="1"/>
      <dgm:spPr/>
      <dgm:t>
        <a:bodyPr/>
        <a:lstStyle/>
        <a:p>
          <a:pPr latinLnBrk="1"/>
          <a:r>
            <a:rPr lang="ko-KR" altLang="en-US" sz="2000" dirty="0"/>
            <a:t>며칠 전에 방문한 장소가 방금 방문한 관련 없는 장소보다 중요하게 여겨질 가능성</a:t>
          </a:r>
        </a:p>
      </dgm:t>
    </dgm:pt>
    <dgm:pt modelId="{F7D428B4-E61D-4E04-A6A3-06DC7D1F7513}" type="parTrans" cxnId="{99DE375F-5DF3-4ECE-BF24-C868D344AF2D}">
      <dgm:prSet/>
      <dgm:spPr/>
      <dgm:t>
        <a:bodyPr/>
        <a:lstStyle/>
        <a:p>
          <a:pPr latinLnBrk="1"/>
          <a:endParaRPr lang="ko-KR" altLang="en-US"/>
        </a:p>
      </dgm:t>
    </dgm:pt>
    <dgm:pt modelId="{4533698E-3315-46BF-BA88-934DC8C5B994}" type="sibTrans" cxnId="{99DE375F-5DF3-4ECE-BF24-C868D344AF2D}">
      <dgm:prSet/>
      <dgm:spPr/>
      <dgm:t>
        <a:bodyPr/>
        <a:lstStyle/>
        <a:p>
          <a:pPr latinLnBrk="1"/>
          <a:endParaRPr lang="ko-KR" altLang="en-US"/>
        </a:p>
      </dgm:t>
    </dgm:pt>
    <dgm:pt modelId="{C3064250-9DB6-42F6-8FEF-05EF2CD5A9DA}">
      <dgm:prSet custT="1"/>
      <dgm:spPr/>
      <dgm:t>
        <a:bodyPr/>
        <a:lstStyle/>
        <a:p>
          <a:pPr latinLnBrk="1"/>
          <a:r>
            <a:rPr lang="ko-KR" altLang="en-US" sz="2000" dirty="0"/>
            <a:t>기능적으로 유사 장소의 일상적 방문은 흔함 </a:t>
          </a:r>
          <a:r>
            <a:rPr lang="en-US" altLang="ko-KR" sz="2000" dirty="0">
              <a:sym typeface="Wingdings" panose="05000000000000000000" pitchFamily="2" charset="2"/>
            </a:rPr>
            <a:t> </a:t>
          </a:r>
          <a:r>
            <a:rPr lang="ko-KR" altLang="en-US" sz="2000" dirty="0">
              <a:sym typeface="Wingdings" panose="05000000000000000000" pitchFamily="2" charset="2"/>
            </a:rPr>
            <a:t>현재 이러한 궤적의 상관관계를 무시</a:t>
          </a:r>
          <a:endParaRPr lang="ko-KR" altLang="en-US" sz="2000" dirty="0"/>
        </a:p>
      </dgm:t>
    </dgm:pt>
    <dgm:pt modelId="{17DA6204-D620-4363-A85E-FFE35932A454}" type="parTrans" cxnId="{5437491A-6101-4641-BFEA-3BAFDFFF8ED8}">
      <dgm:prSet/>
      <dgm:spPr/>
      <dgm:t>
        <a:bodyPr/>
        <a:lstStyle/>
        <a:p>
          <a:pPr latinLnBrk="1"/>
          <a:endParaRPr lang="ko-KR" altLang="en-US"/>
        </a:p>
      </dgm:t>
    </dgm:pt>
    <dgm:pt modelId="{FF4A6F19-402F-4C46-AC57-9E632602AD31}" type="sibTrans" cxnId="{5437491A-6101-4641-BFEA-3BAFDFFF8ED8}">
      <dgm:prSet/>
      <dgm:spPr/>
      <dgm:t>
        <a:bodyPr/>
        <a:lstStyle/>
        <a:p>
          <a:pPr latinLnBrk="1"/>
          <a:endParaRPr lang="ko-KR" altLang="en-US"/>
        </a:p>
      </dgm:t>
    </dgm:pt>
    <dgm:pt modelId="{E25179EA-04A2-4750-B1A6-073EFFEADE50}">
      <dgm:prSet phldr="0"/>
      <dgm:spPr>
        <a:solidFill>
          <a:schemeClr val="accent1">
            <a:lumMod val="60000"/>
            <a:lumOff val="40000"/>
            <a:alpha val="63879"/>
          </a:schemeClr>
        </a:solidFill>
        <a:ln>
          <a:noFill/>
        </a:ln>
      </dgm:spPr>
      <dgm:t>
        <a:bodyPr/>
        <a:lstStyle/>
        <a:p>
          <a:pPr marL="0">
            <a:lnSpc>
              <a:spcPct val="100000"/>
            </a:lnSpc>
          </a:pPr>
          <a:r>
            <a:rPr lang="ko-KR" altLang="en-US" b="1" i="0" dirty="0">
              <a:solidFill>
                <a:schemeClr val="tx1"/>
              </a:solidFill>
              <a:latin typeface="Avenir Next LT Pro" panose="020B0504020202020204" pitchFamily="34" charset="77"/>
            </a:rPr>
            <a:t>광범위하게 개인화 항목 빈도를 간과하는 기존 모델</a:t>
          </a:r>
          <a:endParaRPr lang="en-US" b="1" i="0" dirty="0">
            <a:solidFill>
              <a:schemeClr val="tx1"/>
            </a:solidFill>
            <a:latin typeface="Avenir Next LT Pro" panose="020B0504020202020204" pitchFamily="34" charset="77"/>
          </a:endParaRPr>
        </a:p>
      </dgm:t>
    </dgm:pt>
    <dgm:pt modelId="{428C8DF4-B896-4A5F-B4AA-5739135F6722}" type="parTrans" cxnId="{FDFB5B8F-C840-4A6C-A757-D69027F7003E}">
      <dgm:prSet/>
      <dgm:spPr/>
      <dgm:t>
        <a:bodyPr/>
        <a:lstStyle/>
        <a:p>
          <a:pPr latinLnBrk="1"/>
          <a:endParaRPr lang="ko-KR" altLang="en-US"/>
        </a:p>
      </dgm:t>
    </dgm:pt>
    <dgm:pt modelId="{4EA9E11E-BA63-4EC6-862C-1CF569CF061C}" type="sibTrans" cxnId="{FDFB5B8F-C840-4A6C-A757-D69027F7003E}">
      <dgm:prSet/>
      <dgm:spPr/>
      <dgm:t>
        <a:bodyPr/>
        <a:lstStyle/>
        <a:p>
          <a:pPr latinLnBrk="1"/>
          <a:endParaRPr lang="ko-KR" altLang="en-US"/>
        </a:p>
      </dgm:t>
    </dgm:pt>
    <dgm:pt modelId="{1C6EA4D3-2373-4F2F-9FF4-1EB34DCAAC71}">
      <dgm:prSet custT="1"/>
      <dgm:spPr/>
      <dgm:t>
        <a:bodyPr/>
        <a:lstStyle/>
        <a:p>
          <a:pPr latinLnBrk="1"/>
          <a:r>
            <a:rPr lang="ko-KR" altLang="en-US" sz="2000" dirty="0"/>
            <a:t>그리드 기반 주의 집중 네트워크는 공간적 거리 인지 불가</a:t>
          </a:r>
        </a:p>
      </dgm:t>
    </dgm:pt>
    <dgm:pt modelId="{48BEA463-7DB8-45FF-A85E-65706AC15D42}" type="parTrans" cxnId="{BD81B695-56F6-496D-A817-39ACE303FF3A}">
      <dgm:prSet/>
      <dgm:spPr/>
      <dgm:t>
        <a:bodyPr/>
        <a:lstStyle/>
        <a:p>
          <a:pPr latinLnBrk="1"/>
          <a:endParaRPr lang="ko-KR" altLang="en-US"/>
        </a:p>
      </dgm:t>
    </dgm:pt>
    <dgm:pt modelId="{FD407790-3AAC-4CAF-A060-CC3F12C10680}" type="sibTrans" cxnId="{BD81B695-56F6-496D-A817-39ACE303FF3A}">
      <dgm:prSet/>
      <dgm:spPr/>
      <dgm:t>
        <a:bodyPr/>
        <a:lstStyle/>
        <a:p>
          <a:pPr latinLnBrk="1"/>
          <a:endParaRPr lang="ko-KR" altLang="en-US"/>
        </a:p>
      </dgm:t>
    </dgm:pt>
    <dgm:pt modelId="{0BCDA0F8-C521-450F-AD02-E9ED54121891}">
      <dgm:prSet custT="1"/>
      <dgm:spPr/>
      <dgm:t>
        <a:bodyPr/>
        <a:lstStyle/>
        <a:p>
          <a:pPr latinLnBrk="1"/>
          <a:r>
            <a:rPr lang="ko-KR" altLang="en-US" sz="2000" dirty="0"/>
            <a:t>같은 장소의 반복된 방문에서 중요성과 재방문 가능성 확인 가능</a:t>
          </a:r>
          <a:br>
            <a:rPr lang="en-US" altLang="ko-KR" sz="2000" dirty="0"/>
          </a:br>
          <a:r>
            <a:rPr lang="en-US" altLang="ko-KR" sz="2000" dirty="0">
              <a:sym typeface="Wingdings" panose="05000000000000000000" pitchFamily="2" charset="2"/>
            </a:rPr>
            <a:t> </a:t>
          </a:r>
          <a:r>
            <a:rPr lang="ko-KR" altLang="en-US" sz="2000" dirty="0">
              <a:sym typeface="Wingdings" panose="05000000000000000000" pitchFamily="2" charset="2"/>
            </a:rPr>
            <a:t>기존 모델은 반영하지 못함</a:t>
          </a:r>
          <a:endParaRPr lang="ko-KR" altLang="en-US" sz="2000" dirty="0"/>
        </a:p>
      </dgm:t>
    </dgm:pt>
    <dgm:pt modelId="{CAFD37FB-525B-404E-AD3E-5ABC5B831AAA}" type="parTrans" cxnId="{E2EF7DF2-820F-4BD5-A0C6-09B82A938BCB}">
      <dgm:prSet/>
      <dgm:spPr/>
      <dgm:t>
        <a:bodyPr/>
        <a:lstStyle/>
        <a:p>
          <a:pPr latinLnBrk="1"/>
          <a:endParaRPr lang="ko-KR" altLang="en-US"/>
        </a:p>
      </dgm:t>
    </dgm:pt>
    <dgm:pt modelId="{982F6933-FB6B-4C22-A82F-1550CD24DEFB}" type="sibTrans" cxnId="{E2EF7DF2-820F-4BD5-A0C6-09B82A938BCB}">
      <dgm:prSet/>
      <dgm:spPr/>
      <dgm:t>
        <a:bodyPr/>
        <a:lstStyle/>
        <a:p>
          <a:pPr latinLnBrk="1"/>
          <a:endParaRPr lang="ko-KR" altLang="en-US"/>
        </a:p>
      </dgm:t>
    </dgm:pt>
    <dgm:pt modelId="{BF0A7C86-74D4-4B4E-92E9-CC89A658FE35}" type="pres">
      <dgm:prSet presAssocID="{0DD8915E-DC14-41D6-9BB5-F49E1C265163}" presName="linear" presStyleCnt="0">
        <dgm:presLayoutVars>
          <dgm:dir/>
          <dgm:animLvl val="lvl"/>
          <dgm:resizeHandles val="exact"/>
        </dgm:presLayoutVars>
      </dgm:prSet>
      <dgm:spPr/>
    </dgm:pt>
    <dgm:pt modelId="{2353817D-0D68-4B1A-A61B-3F7D99E6FC64}" type="pres">
      <dgm:prSet presAssocID="{30A490C8-22B4-4D68-875C-0F0DE2FF864D}" presName="parentLin" presStyleCnt="0"/>
      <dgm:spPr/>
    </dgm:pt>
    <dgm:pt modelId="{87B53073-6041-4AD4-B374-2DDDD8F76CF2}" type="pres">
      <dgm:prSet presAssocID="{30A490C8-22B4-4D68-875C-0F0DE2FF864D}" presName="parentLeftMargin" presStyleLbl="node1" presStyleIdx="0" presStyleCnt="3"/>
      <dgm:spPr/>
    </dgm:pt>
    <dgm:pt modelId="{C95227E3-AFD7-4A76-AEFE-233C9A9D4B48}" type="pres">
      <dgm:prSet presAssocID="{30A490C8-22B4-4D68-875C-0F0DE2FF864D}" presName="parentText" presStyleLbl="node1" presStyleIdx="0" presStyleCnt="3">
        <dgm:presLayoutVars>
          <dgm:chMax val="0"/>
          <dgm:bulletEnabled val="1"/>
        </dgm:presLayoutVars>
      </dgm:prSet>
      <dgm:spPr/>
    </dgm:pt>
    <dgm:pt modelId="{C6BF1A3D-3F6B-48E6-9348-E2ED9F48D696}" type="pres">
      <dgm:prSet presAssocID="{30A490C8-22B4-4D68-875C-0F0DE2FF864D}" presName="negativeSpace" presStyleCnt="0"/>
      <dgm:spPr/>
    </dgm:pt>
    <dgm:pt modelId="{B13C1306-7431-44B2-A1DF-5CEEFB355B1E}" type="pres">
      <dgm:prSet presAssocID="{30A490C8-22B4-4D68-875C-0F0DE2FF864D}" presName="childText" presStyleLbl="conFgAcc1" presStyleIdx="0" presStyleCnt="3">
        <dgm:presLayoutVars>
          <dgm:bulletEnabled val="1"/>
        </dgm:presLayoutVars>
      </dgm:prSet>
      <dgm:spPr/>
    </dgm:pt>
    <dgm:pt modelId="{14815224-6B93-4628-9B2B-8F0598626F7C}" type="pres">
      <dgm:prSet presAssocID="{45495DA8-8707-41E3-A12B-FA5766269C44}" presName="spaceBetweenRectangles" presStyleCnt="0"/>
      <dgm:spPr/>
    </dgm:pt>
    <dgm:pt modelId="{B8BB2374-7B6E-4A25-810D-DD75C70D664C}" type="pres">
      <dgm:prSet presAssocID="{A006D8C2-F4DF-4705-9968-E4F1036AB1FF}" presName="parentLin" presStyleCnt="0"/>
      <dgm:spPr/>
    </dgm:pt>
    <dgm:pt modelId="{5B1817AF-1E6F-45F7-85F8-51408B6C64B1}" type="pres">
      <dgm:prSet presAssocID="{A006D8C2-F4DF-4705-9968-E4F1036AB1FF}" presName="parentLeftMargin" presStyleLbl="node1" presStyleIdx="0" presStyleCnt="3"/>
      <dgm:spPr/>
    </dgm:pt>
    <dgm:pt modelId="{7AFCD8E6-8A4F-456E-A592-0445B5708BC0}" type="pres">
      <dgm:prSet presAssocID="{A006D8C2-F4DF-4705-9968-E4F1036AB1FF}" presName="parentText" presStyleLbl="node1" presStyleIdx="1" presStyleCnt="3">
        <dgm:presLayoutVars>
          <dgm:chMax val="0"/>
          <dgm:bulletEnabled val="1"/>
        </dgm:presLayoutVars>
      </dgm:prSet>
      <dgm:spPr/>
    </dgm:pt>
    <dgm:pt modelId="{8065E82B-BA23-47D4-AC39-9D8D18E509CF}" type="pres">
      <dgm:prSet presAssocID="{A006D8C2-F4DF-4705-9968-E4F1036AB1FF}" presName="negativeSpace" presStyleCnt="0"/>
      <dgm:spPr/>
    </dgm:pt>
    <dgm:pt modelId="{256B6C8F-F0D4-4B6C-AACD-0A33347D97B4}" type="pres">
      <dgm:prSet presAssocID="{A006D8C2-F4DF-4705-9968-E4F1036AB1FF}" presName="childText" presStyleLbl="conFgAcc1" presStyleIdx="1" presStyleCnt="3">
        <dgm:presLayoutVars>
          <dgm:bulletEnabled val="1"/>
        </dgm:presLayoutVars>
      </dgm:prSet>
      <dgm:spPr/>
    </dgm:pt>
    <dgm:pt modelId="{BE88D605-DAD8-4011-B5C5-94A824EA25BE}" type="pres">
      <dgm:prSet presAssocID="{783BFBA7-5BE2-4021-9CE4-AC30C95C2809}" presName="spaceBetweenRectangles" presStyleCnt="0"/>
      <dgm:spPr/>
    </dgm:pt>
    <dgm:pt modelId="{AA75C137-3C0E-44E0-BA74-F5551A57D987}" type="pres">
      <dgm:prSet presAssocID="{E25179EA-04A2-4750-B1A6-073EFFEADE50}" presName="parentLin" presStyleCnt="0"/>
      <dgm:spPr/>
    </dgm:pt>
    <dgm:pt modelId="{1BD70696-5EE1-4813-A533-173249293642}" type="pres">
      <dgm:prSet presAssocID="{E25179EA-04A2-4750-B1A6-073EFFEADE50}" presName="parentLeftMargin" presStyleLbl="node1" presStyleIdx="1" presStyleCnt="3"/>
      <dgm:spPr/>
    </dgm:pt>
    <dgm:pt modelId="{D32EF71F-1816-48E7-9EE4-AA53D44FD1EC}" type="pres">
      <dgm:prSet presAssocID="{E25179EA-04A2-4750-B1A6-073EFFEADE50}" presName="parentText" presStyleLbl="node1" presStyleIdx="2" presStyleCnt="3">
        <dgm:presLayoutVars>
          <dgm:chMax val="0"/>
          <dgm:bulletEnabled val="1"/>
        </dgm:presLayoutVars>
      </dgm:prSet>
      <dgm:spPr/>
    </dgm:pt>
    <dgm:pt modelId="{5E36BA52-9F7E-4819-8DD2-B6E9DD8798DE}" type="pres">
      <dgm:prSet presAssocID="{E25179EA-04A2-4750-B1A6-073EFFEADE50}" presName="negativeSpace" presStyleCnt="0"/>
      <dgm:spPr/>
    </dgm:pt>
    <dgm:pt modelId="{12F1EF29-D425-4711-A45F-B762A9FE236E}" type="pres">
      <dgm:prSet presAssocID="{E25179EA-04A2-4750-B1A6-073EFFEADE50}" presName="childText" presStyleLbl="conFgAcc1" presStyleIdx="2" presStyleCnt="3">
        <dgm:presLayoutVars>
          <dgm:bulletEnabled val="1"/>
        </dgm:presLayoutVars>
      </dgm:prSet>
      <dgm:spPr/>
    </dgm:pt>
  </dgm:ptLst>
  <dgm:cxnLst>
    <dgm:cxn modelId="{80FB4509-342D-4E71-96B1-B5D903E88641}" type="presOf" srcId="{C3064250-9DB6-42F6-8FEF-05EF2CD5A9DA}" destId="{B13C1306-7431-44B2-A1DF-5CEEFB355B1E}" srcOrd="0" destOrd="1" presId="urn:microsoft.com/office/officeart/2005/8/layout/list1"/>
    <dgm:cxn modelId="{508B8119-9F22-4010-8DD8-B064157D4739}" type="presOf" srcId="{0DD8915E-DC14-41D6-9BB5-F49E1C265163}" destId="{BF0A7C86-74D4-4B4E-92E9-CC89A658FE35}" srcOrd="0" destOrd="0" presId="urn:microsoft.com/office/officeart/2005/8/layout/list1"/>
    <dgm:cxn modelId="{5437491A-6101-4641-BFEA-3BAFDFFF8ED8}" srcId="{30A490C8-22B4-4D68-875C-0F0DE2FF864D}" destId="{C3064250-9DB6-42F6-8FEF-05EF2CD5A9DA}" srcOrd="1" destOrd="0" parTransId="{17DA6204-D620-4363-A85E-FFE35932A454}" sibTransId="{FF4A6F19-402F-4C46-AC57-9E632602AD31}"/>
    <dgm:cxn modelId="{007BC63C-82A0-4258-BD9D-E827E982364F}" type="presOf" srcId="{E25179EA-04A2-4750-B1A6-073EFFEADE50}" destId="{D32EF71F-1816-48E7-9EE4-AA53D44FD1EC}" srcOrd="1" destOrd="0" presId="urn:microsoft.com/office/officeart/2005/8/layout/list1"/>
    <dgm:cxn modelId="{BD1BA35D-CE4B-4EF5-BAD7-D6F11C009FC3}" type="presOf" srcId="{7D5C4756-D0E9-4FAE-B046-D6A1EEC78C28}" destId="{B13C1306-7431-44B2-A1DF-5CEEFB355B1E}" srcOrd="0" destOrd="0" presId="urn:microsoft.com/office/officeart/2005/8/layout/list1"/>
    <dgm:cxn modelId="{99DE375F-5DF3-4ECE-BF24-C868D344AF2D}" srcId="{30A490C8-22B4-4D68-875C-0F0DE2FF864D}" destId="{7D5C4756-D0E9-4FAE-B046-D6A1EEC78C28}" srcOrd="0" destOrd="0" parTransId="{F7D428B4-E61D-4E04-A6A3-06DC7D1F7513}" sibTransId="{4533698E-3315-46BF-BA88-934DC8C5B994}"/>
    <dgm:cxn modelId="{8A640678-2BC7-4F41-8FF6-51C31D860F19}" type="presOf" srcId="{E25179EA-04A2-4750-B1A6-073EFFEADE50}" destId="{1BD70696-5EE1-4813-A533-173249293642}" srcOrd="0" destOrd="0" presId="urn:microsoft.com/office/officeart/2005/8/layout/list1"/>
    <dgm:cxn modelId="{6A62D07D-142A-431E-B563-2158D614C9CC}" type="presOf" srcId="{0BCDA0F8-C521-450F-AD02-E9ED54121891}" destId="{12F1EF29-D425-4711-A45F-B762A9FE236E}" srcOrd="0" destOrd="0" presId="urn:microsoft.com/office/officeart/2005/8/layout/list1"/>
    <dgm:cxn modelId="{FDFB5B8F-C840-4A6C-A757-D69027F7003E}" srcId="{0DD8915E-DC14-41D6-9BB5-F49E1C265163}" destId="{E25179EA-04A2-4750-B1A6-073EFFEADE50}" srcOrd="2" destOrd="0" parTransId="{428C8DF4-B896-4A5F-B4AA-5739135F6722}" sibTransId="{4EA9E11E-BA63-4EC6-862C-1CF569CF061C}"/>
    <dgm:cxn modelId="{BD81B695-56F6-496D-A817-39ACE303FF3A}" srcId="{A006D8C2-F4DF-4705-9968-E4F1036AB1FF}" destId="{1C6EA4D3-2373-4F2F-9FF4-1EB34DCAAC71}" srcOrd="0" destOrd="0" parTransId="{48BEA463-7DB8-45FF-A85E-65706AC15D42}" sibTransId="{FD407790-3AAC-4CAF-A060-CC3F12C10680}"/>
    <dgm:cxn modelId="{51E148B0-4A21-475A-808C-B2FA9E02AEBD}" type="presOf" srcId="{30A490C8-22B4-4D68-875C-0F0DE2FF864D}" destId="{C95227E3-AFD7-4A76-AEFE-233C9A9D4B48}" srcOrd="1" destOrd="0" presId="urn:microsoft.com/office/officeart/2005/8/layout/list1"/>
    <dgm:cxn modelId="{AEFD0CBB-C2D6-4924-94FE-030FE944532F}" type="presOf" srcId="{30A490C8-22B4-4D68-875C-0F0DE2FF864D}" destId="{87B53073-6041-4AD4-B374-2DDDD8F76CF2}" srcOrd="0" destOrd="0" presId="urn:microsoft.com/office/officeart/2005/8/layout/list1"/>
    <dgm:cxn modelId="{381FE1CC-8184-4745-8EB3-6DE11655998D}" srcId="{0DD8915E-DC14-41D6-9BB5-F49E1C265163}" destId="{30A490C8-22B4-4D68-875C-0F0DE2FF864D}" srcOrd="0" destOrd="0" parTransId="{035C64B0-4F0C-4FD1-BD23-B1D4C9887CBE}" sibTransId="{45495DA8-8707-41E3-A12B-FA5766269C44}"/>
    <dgm:cxn modelId="{31CB62D0-6FAF-4CA5-8642-FF082A1121B1}" type="presOf" srcId="{A006D8C2-F4DF-4705-9968-E4F1036AB1FF}" destId="{5B1817AF-1E6F-45F7-85F8-51408B6C64B1}" srcOrd="0" destOrd="0" presId="urn:microsoft.com/office/officeart/2005/8/layout/list1"/>
    <dgm:cxn modelId="{09ACF6E1-D000-4EA6-AE8F-9D466F7B9C9A}" type="presOf" srcId="{1C6EA4D3-2373-4F2F-9FF4-1EB34DCAAC71}" destId="{256B6C8F-F0D4-4B6C-AACD-0A33347D97B4}" srcOrd="0" destOrd="0" presId="urn:microsoft.com/office/officeart/2005/8/layout/list1"/>
    <dgm:cxn modelId="{07DFF1F0-D475-4265-8F7E-C81EDFDCB71A}" type="presOf" srcId="{A006D8C2-F4DF-4705-9968-E4F1036AB1FF}" destId="{7AFCD8E6-8A4F-456E-A592-0445B5708BC0}" srcOrd="1" destOrd="0" presId="urn:microsoft.com/office/officeart/2005/8/layout/list1"/>
    <dgm:cxn modelId="{E2EF7DF2-820F-4BD5-A0C6-09B82A938BCB}" srcId="{E25179EA-04A2-4750-B1A6-073EFFEADE50}" destId="{0BCDA0F8-C521-450F-AD02-E9ED54121891}" srcOrd="0" destOrd="0" parTransId="{CAFD37FB-525B-404E-AD3E-5ABC5B831AAA}" sibTransId="{982F6933-FB6B-4C22-A82F-1550CD24DEFB}"/>
    <dgm:cxn modelId="{3E04EFFE-6F98-4498-B0A5-B152A272F00F}" srcId="{0DD8915E-DC14-41D6-9BB5-F49E1C265163}" destId="{A006D8C2-F4DF-4705-9968-E4F1036AB1FF}" srcOrd="1" destOrd="0" parTransId="{31C3BE1C-30E6-47A0-9673-04D80D6CBB37}" sibTransId="{783BFBA7-5BE2-4021-9CE4-AC30C95C2809}"/>
    <dgm:cxn modelId="{9A9580CC-0FF6-4125-BFA5-460C59673638}" type="presParOf" srcId="{BF0A7C86-74D4-4B4E-92E9-CC89A658FE35}" destId="{2353817D-0D68-4B1A-A61B-3F7D99E6FC64}" srcOrd="0" destOrd="0" presId="urn:microsoft.com/office/officeart/2005/8/layout/list1"/>
    <dgm:cxn modelId="{B52891A2-D82E-447F-959C-7A0952708A2D}" type="presParOf" srcId="{2353817D-0D68-4B1A-A61B-3F7D99E6FC64}" destId="{87B53073-6041-4AD4-B374-2DDDD8F76CF2}" srcOrd="0" destOrd="0" presId="urn:microsoft.com/office/officeart/2005/8/layout/list1"/>
    <dgm:cxn modelId="{4EA022A1-2914-42E6-ABFB-3FD14848B5B0}" type="presParOf" srcId="{2353817D-0D68-4B1A-A61B-3F7D99E6FC64}" destId="{C95227E3-AFD7-4A76-AEFE-233C9A9D4B48}" srcOrd="1" destOrd="0" presId="urn:microsoft.com/office/officeart/2005/8/layout/list1"/>
    <dgm:cxn modelId="{C624731A-7169-4C4C-B82D-33705C3D3291}" type="presParOf" srcId="{BF0A7C86-74D4-4B4E-92E9-CC89A658FE35}" destId="{C6BF1A3D-3F6B-48E6-9348-E2ED9F48D696}" srcOrd="1" destOrd="0" presId="urn:microsoft.com/office/officeart/2005/8/layout/list1"/>
    <dgm:cxn modelId="{38BAE683-DA4D-4CCB-9B53-5A47DE7CCE8D}" type="presParOf" srcId="{BF0A7C86-74D4-4B4E-92E9-CC89A658FE35}" destId="{B13C1306-7431-44B2-A1DF-5CEEFB355B1E}" srcOrd="2" destOrd="0" presId="urn:microsoft.com/office/officeart/2005/8/layout/list1"/>
    <dgm:cxn modelId="{98C2E0B2-A13D-4CD4-960B-26DCEEAF84CC}" type="presParOf" srcId="{BF0A7C86-74D4-4B4E-92E9-CC89A658FE35}" destId="{14815224-6B93-4628-9B2B-8F0598626F7C}" srcOrd="3" destOrd="0" presId="urn:microsoft.com/office/officeart/2005/8/layout/list1"/>
    <dgm:cxn modelId="{817126F2-B14E-4463-9029-94B47775302C}" type="presParOf" srcId="{BF0A7C86-74D4-4B4E-92E9-CC89A658FE35}" destId="{B8BB2374-7B6E-4A25-810D-DD75C70D664C}" srcOrd="4" destOrd="0" presId="urn:microsoft.com/office/officeart/2005/8/layout/list1"/>
    <dgm:cxn modelId="{70CAA46E-1E06-4D24-B960-E95C8BCE16BF}" type="presParOf" srcId="{B8BB2374-7B6E-4A25-810D-DD75C70D664C}" destId="{5B1817AF-1E6F-45F7-85F8-51408B6C64B1}" srcOrd="0" destOrd="0" presId="urn:microsoft.com/office/officeart/2005/8/layout/list1"/>
    <dgm:cxn modelId="{D18EB297-3239-4DBD-9A71-E2B5BBC9D697}" type="presParOf" srcId="{B8BB2374-7B6E-4A25-810D-DD75C70D664C}" destId="{7AFCD8E6-8A4F-456E-A592-0445B5708BC0}" srcOrd="1" destOrd="0" presId="urn:microsoft.com/office/officeart/2005/8/layout/list1"/>
    <dgm:cxn modelId="{246A5337-9D37-4537-8B72-DF5A8AFA7B83}" type="presParOf" srcId="{BF0A7C86-74D4-4B4E-92E9-CC89A658FE35}" destId="{8065E82B-BA23-47D4-AC39-9D8D18E509CF}" srcOrd="5" destOrd="0" presId="urn:microsoft.com/office/officeart/2005/8/layout/list1"/>
    <dgm:cxn modelId="{432BE80A-9AB4-4D43-A407-CB7AD5C094DB}" type="presParOf" srcId="{BF0A7C86-74D4-4B4E-92E9-CC89A658FE35}" destId="{256B6C8F-F0D4-4B6C-AACD-0A33347D97B4}" srcOrd="6" destOrd="0" presId="urn:microsoft.com/office/officeart/2005/8/layout/list1"/>
    <dgm:cxn modelId="{2CB62582-E64B-405B-B1E2-1890F9EEB94E}" type="presParOf" srcId="{BF0A7C86-74D4-4B4E-92E9-CC89A658FE35}" destId="{BE88D605-DAD8-4011-B5C5-94A824EA25BE}" srcOrd="7" destOrd="0" presId="urn:microsoft.com/office/officeart/2005/8/layout/list1"/>
    <dgm:cxn modelId="{3E012F90-5075-46AB-ADC9-82ED1F220529}" type="presParOf" srcId="{BF0A7C86-74D4-4B4E-92E9-CC89A658FE35}" destId="{AA75C137-3C0E-44E0-BA74-F5551A57D987}" srcOrd="8" destOrd="0" presId="urn:microsoft.com/office/officeart/2005/8/layout/list1"/>
    <dgm:cxn modelId="{72CB4669-5F07-4790-9A88-3889E4690F28}" type="presParOf" srcId="{AA75C137-3C0E-44E0-BA74-F5551A57D987}" destId="{1BD70696-5EE1-4813-A533-173249293642}" srcOrd="0" destOrd="0" presId="urn:microsoft.com/office/officeart/2005/8/layout/list1"/>
    <dgm:cxn modelId="{49495B15-33F4-409E-8154-04195BEE5A85}" type="presParOf" srcId="{AA75C137-3C0E-44E0-BA74-F5551A57D987}" destId="{D32EF71F-1816-48E7-9EE4-AA53D44FD1EC}" srcOrd="1" destOrd="0" presId="urn:microsoft.com/office/officeart/2005/8/layout/list1"/>
    <dgm:cxn modelId="{A7941857-D9A2-463E-8177-C3902ED15D17}" type="presParOf" srcId="{BF0A7C86-74D4-4B4E-92E9-CC89A658FE35}" destId="{5E36BA52-9F7E-4819-8DD2-B6E9DD8798DE}" srcOrd="9" destOrd="0" presId="urn:microsoft.com/office/officeart/2005/8/layout/list1"/>
    <dgm:cxn modelId="{EF7DCC5F-9126-4C1A-A148-8FDF71FAFE3B}" type="presParOf" srcId="{BF0A7C86-74D4-4B4E-92E9-CC89A658FE35}" destId="{12F1EF29-D425-4711-A45F-B762A9FE236E}" srcOrd="10"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1306-7431-44B2-A1DF-5CEEFB355B1E}">
      <dsp:nvSpPr>
        <dsp:cNvPr id="0" name=""/>
        <dsp:cNvSpPr/>
      </dsp:nvSpPr>
      <dsp:spPr>
        <a:xfrm>
          <a:off x="0" y="923834"/>
          <a:ext cx="16970819" cy="1715175"/>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7124" tIns="687324" rIns="1317124" bIns="142240" numCol="1" spcCol="1270" anchor="t" anchorCtr="0">
          <a:noAutofit/>
        </a:bodyPr>
        <a:lstStyle/>
        <a:p>
          <a:pPr marL="228600" lvl="1" indent="-228600" algn="l" defTabSz="889000" latinLnBrk="1">
            <a:lnSpc>
              <a:spcPct val="90000"/>
            </a:lnSpc>
            <a:spcBef>
              <a:spcPct val="0"/>
            </a:spcBef>
            <a:spcAft>
              <a:spcPct val="15000"/>
            </a:spcAft>
            <a:buChar char="•"/>
          </a:pPr>
          <a:r>
            <a:rPr lang="ko-KR" altLang="en-US" sz="2000" kern="1200" dirty="0"/>
            <a:t>며칠 전에 방문한 장소가 방금 방문한 관련 없는 장소보다 중요하게 여겨질 가능성</a:t>
          </a:r>
        </a:p>
        <a:p>
          <a:pPr marL="228600" lvl="1" indent="-228600" algn="l" defTabSz="889000" latinLnBrk="1">
            <a:lnSpc>
              <a:spcPct val="90000"/>
            </a:lnSpc>
            <a:spcBef>
              <a:spcPct val="0"/>
            </a:spcBef>
            <a:spcAft>
              <a:spcPct val="15000"/>
            </a:spcAft>
            <a:buChar char="•"/>
          </a:pPr>
          <a:r>
            <a:rPr lang="ko-KR" altLang="en-US" sz="2000" kern="1200" dirty="0"/>
            <a:t>기능적으로 유사 장소의 일상적 방문은 흔함 </a:t>
          </a:r>
          <a:r>
            <a:rPr lang="en-US" altLang="ko-KR" sz="2000" kern="1200" dirty="0">
              <a:sym typeface="Wingdings" panose="05000000000000000000" pitchFamily="2" charset="2"/>
            </a:rPr>
            <a:t> </a:t>
          </a:r>
          <a:r>
            <a:rPr lang="ko-KR" altLang="en-US" sz="2000" kern="1200" dirty="0">
              <a:sym typeface="Wingdings" panose="05000000000000000000" pitchFamily="2" charset="2"/>
            </a:rPr>
            <a:t>현재 이러한 궤적의 상관관계를 무시</a:t>
          </a:r>
          <a:endParaRPr lang="ko-KR" altLang="en-US" sz="2000" kern="1200" dirty="0"/>
        </a:p>
      </dsp:txBody>
      <dsp:txXfrm>
        <a:off x="0" y="923834"/>
        <a:ext cx="16970819" cy="1715175"/>
      </dsp:txXfrm>
    </dsp:sp>
    <dsp:sp modelId="{C95227E3-AFD7-4A76-AEFE-233C9A9D4B48}">
      <dsp:nvSpPr>
        <dsp:cNvPr id="0" name=""/>
        <dsp:cNvSpPr/>
      </dsp:nvSpPr>
      <dsp:spPr>
        <a:xfrm>
          <a:off x="848540" y="436754"/>
          <a:ext cx="11879573" cy="974160"/>
        </a:xfrm>
        <a:prstGeom prst="roundRect">
          <a:avLst/>
        </a:prstGeom>
        <a:solidFill>
          <a:schemeClr val="accent1">
            <a:lumMod val="60000"/>
            <a:lumOff val="40000"/>
            <a:alpha val="63879"/>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20" tIns="0" rIns="449020" bIns="0" numCol="1" spcCol="1270" anchor="ctr" anchorCtr="0">
          <a:noAutofit/>
        </a:bodyPr>
        <a:lstStyle/>
        <a:p>
          <a:pPr marL="0" lvl="0" indent="0" algn="l" defTabSz="1466850">
            <a:lnSpc>
              <a:spcPct val="100000"/>
            </a:lnSpc>
            <a:spcBef>
              <a:spcPct val="0"/>
            </a:spcBef>
            <a:spcAft>
              <a:spcPct val="35000"/>
            </a:spcAft>
            <a:buNone/>
          </a:pPr>
          <a:r>
            <a:rPr lang="ko-KR" altLang="en-US" sz="3300" b="1" i="0" kern="1200" dirty="0">
              <a:solidFill>
                <a:schemeClr val="tx1"/>
              </a:solidFill>
              <a:latin typeface="Avenir Next LT Pro" panose="020B0504020202020204" pitchFamily="34" charset="77"/>
            </a:rPr>
            <a:t>인접하지 않은 장소와 비연속적 방문 사이 상관관계 학습 </a:t>
          </a:r>
          <a:r>
            <a:rPr lang="en-US" altLang="ko-KR" sz="3300" b="1" i="0" kern="1200" dirty="0">
              <a:solidFill>
                <a:schemeClr val="tx1"/>
              </a:solidFill>
              <a:latin typeface="Avenir Next LT Pro" panose="020B0504020202020204" pitchFamily="34" charset="77"/>
            </a:rPr>
            <a:t>X</a:t>
          </a:r>
          <a:endParaRPr lang="en-US" sz="3300" b="1" i="0" kern="1200" dirty="0">
            <a:solidFill>
              <a:schemeClr val="tx1"/>
            </a:solidFill>
            <a:latin typeface="Avenir Next LT Pro" panose="020B0504020202020204" pitchFamily="34" charset="77"/>
          </a:endParaRPr>
        </a:p>
      </dsp:txBody>
      <dsp:txXfrm>
        <a:off x="896095" y="484309"/>
        <a:ext cx="11784463" cy="879050"/>
      </dsp:txXfrm>
    </dsp:sp>
    <dsp:sp modelId="{256B6C8F-F0D4-4B6C-AACD-0A33347D97B4}">
      <dsp:nvSpPr>
        <dsp:cNvPr id="0" name=""/>
        <dsp:cNvSpPr/>
      </dsp:nvSpPr>
      <dsp:spPr>
        <a:xfrm>
          <a:off x="0" y="3304289"/>
          <a:ext cx="16970819" cy="1247400"/>
        </a:xfrm>
        <a:prstGeom prst="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7124" tIns="687324" rIns="1317124" bIns="142240" numCol="1" spcCol="1270" anchor="t" anchorCtr="0">
          <a:noAutofit/>
        </a:bodyPr>
        <a:lstStyle/>
        <a:p>
          <a:pPr marL="228600" lvl="1" indent="-228600" algn="l" defTabSz="889000" latinLnBrk="1">
            <a:lnSpc>
              <a:spcPct val="90000"/>
            </a:lnSpc>
            <a:spcBef>
              <a:spcPct val="0"/>
            </a:spcBef>
            <a:spcAft>
              <a:spcPct val="15000"/>
            </a:spcAft>
            <a:buChar char="•"/>
          </a:pPr>
          <a:r>
            <a:rPr lang="ko-KR" altLang="en-US" sz="2000" kern="1200" dirty="0"/>
            <a:t>그리드 기반 주의 집중 네트워크는 공간적 거리 인지 불가</a:t>
          </a:r>
        </a:p>
      </dsp:txBody>
      <dsp:txXfrm>
        <a:off x="0" y="3304289"/>
        <a:ext cx="16970819" cy="1247400"/>
      </dsp:txXfrm>
    </dsp:sp>
    <dsp:sp modelId="{7AFCD8E6-8A4F-456E-A592-0445B5708BC0}">
      <dsp:nvSpPr>
        <dsp:cNvPr id="0" name=""/>
        <dsp:cNvSpPr/>
      </dsp:nvSpPr>
      <dsp:spPr>
        <a:xfrm>
          <a:off x="848540" y="2817209"/>
          <a:ext cx="11879573" cy="974160"/>
        </a:xfrm>
        <a:prstGeom prst="roundRect">
          <a:avLst/>
        </a:prstGeom>
        <a:solidFill>
          <a:schemeClr val="accent1">
            <a:lumMod val="60000"/>
            <a:lumOff val="40000"/>
            <a:alpha val="63879"/>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20" tIns="0" rIns="449020" bIns="0" numCol="1" spcCol="1270" anchor="ctr" anchorCtr="0">
          <a:noAutofit/>
        </a:bodyPr>
        <a:lstStyle/>
        <a:p>
          <a:pPr marL="0" lvl="0" indent="0" algn="l" defTabSz="1466850">
            <a:lnSpc>
              <a:spcPct val="100000"/>
            </a:lnSpc>
            <a:spcBef>
              <a:spcPct val="0"/>
            </a:spcBef>
            <a:spcAft>
              <a:spcPct val="35000"/>
            </a:spcAft>
            <a:buNone/>
          </a:pPr>
          <a:r>
            <a:rPr lang="ko-KR" altLang="en-US" sz="3300" b="1" i="0" kern="1200" dirty="0">
              <a:solidFill>
                <a:schemeClr val="tx1"/>
              </a:solidFill>
              <a:latin typeface="Avenir Next LT Pro" panose="020B0504020202020204" pitchFamily="34" charset="77"/>
            </a:rPr>
            <a:t>공간 이산화를 위한 계층적 그리드는 공간적 거리에 둔감</a:t>
          </a:r>
          <a:endParaRPr lang="en-US" sz="3300" b="1" i="0" kern="1200" dirty="0">
            <a:solidFill>
              <a:schemeClr val="tx1"/>
            </a:solidFill>
            <a:latin typeface="Avenir Next LT Pro" panose="020B0504020202020204" pitchFamily="34" charset="77"/>
          </a:endParaRPr>
        </a:p>
      </dsp:txBody>
      <dsp:txXfrm>
        <a:off x="896095" y="2864764"/>
        <a:ext cx="11784463" cy="879050"/>
      </dsp:txXfrm>
    </dsp:sp>
    <dsp:sp modelId="{12F1EF29-D425-4711-A45F-B762A9FE236E}">
      <dsp:nvSpPr>
        <dsp:cNvPr id="0" name=""/>
        <dsp:cNvSpPr/>
      </dsp:nvSpPr>
      <dsp:spPr>
        <a:xfrm>
          <a:off x="0" y="5216969"/>
          <a:ext cx="16970819" cy="1637212"/>
        </a:xfrm>
        <a:prstGeom prst="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7124" tIns="687324" rIns="1317124" bIns="142240" numCol="1" spcCol="1270" anchor="t" anchorCtr="0">
          <a:noAutofit/>
        </a:bodyPr>
        <a:lstStyle/>
        <a:p>
          <a:pPr marL="228600" lvl="1" indent="-228600" algn="l" defTabSz="889000" latinLnBrk="1">
            <a:lnSpc>
              <a:spcPct val="90000"/>
            </a:lnSpc>
            <a:spcBef>
              <a:spcPct val="0"/>
            </a:spcBef>
            <a:spcAft>
              <a:spcPct val="15000"/>
            </a:spcAft>
            <a:buChar char="•"/>
          </a:pPr>
          <a:r>
            <a:rPr lang="ko-KR" altLang="en-US" sz="2000" kern="1200" dirty="0"/>
            <a:t>같은 장소의 반복된 방문에서 중요성과 재방문 가능성 확인 가능</a:t>
          </a:r>
          <a:br>
            <a:rPr lang="en-US" altLang="ko-KR" sz="2000" kern="1200" dirty="0"/>
          </a:br>
          <a:r>
            <a:rPr lang="en-US" altLang="ko-KR" sz="2000" kern="1200" dirty="0">
              <a:sym typeface="Wingdings" panose="05000000000000000000" pitchFamily="2" charset="2"/>
            </a:rPr>
            <a:t> </a:t>
          </a:r>
          <a:r>
            <a:rPr lang="ko-KR" altLang="en-US" sz="2000" kern="1200" dirty="0">
              <a:sym typeface="Wingdings" panose="05000000000000000000" pitchFamily="2" charset="2"/>
            </a:rPr>
            <a:t>기존 모델은 반영하지 못함</a:t>
          </a:r>
          <a:endParaRPr lang="ko-KR" altLang="en-US" sz="2000" kern="1200" dirty="0"/>
        </a:p>
      </dsp:txBody>
      <dsp:txXfrm>
        <a:off x="0" y="5216969"/>
        <a:ext cx="16970819" cy="1637212"/>
      </dsp:txXfrm>
    </dsp:sp>
    <dsp:sp modelId="{D32EF71F-1816-48E7-9EE4-AA53D44FD1EC}">
      <dsp:nvSpPr>
        <dsp:cNvPr id="0" name=""/>
        <dsp:cNvSpPr/>
      </dsp:nvSpPr>
      <dsp:spPr>
        <a:xfrm>
          <a:off x="848540" y="4729889"/>
          <a:ext cx="11879573" cy="974160"/>
        </a:xfrm>
        <a:prstGeom prst="roundRect">
          <a:avLst/>
        </a:prstGeom>
        <a:solidFill>
          <a:schemeClr val="accent1">
            <a:lumMod val="60000"/>
            <a:lumOff val="40000"/>
            <a:alpha val="63879"/>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20" tIns="0" rIns="449020" bIns="0" numCol="1" spcCol="1270" anchor="ctr" anchorCtr="0">
          <a:noAutofit/>
        </a:bodyPr>
        <a:lstStyle/>
        <a:p>
          <a:pPr marL="0" lvl="0" indent="0" algn="l" defTabSz="1466850">
            <a:lnSpc>
              <a:spcPct val="100000"/>
            </a:lnSpc>
            <a:spcBef>
              <a:spcPct val="0"/>
            </a:spcBef>
            <a:spcAft>
              <a:spcPct val="35000"/>
            </a:spcAft>
            <a:buNone/>
          </a:pPr>
          <a:r>
            <a:rPr lang="ko-KR" altLang="en-US" sz="3300" b="1" i="0" kern="1200" dirty="0">
              <a:solidFill>
                <a:schemeClr val="tx1"/>
              </a:solidFill>
              <a:latin typeface="Avenir Next LT Pro" panose="020B0504020202020204" pitchFamily="34" charset="77"/>
            </a:rPr>
            <a:t>광범위하게 개인화 항목 빈도를 간과하는 기존 모델</a:t>
          </a:r>
          <a:endParaRPr lang="en-US" sz="3300" b="1" i="0" kern="1200" dirty="0">
            <a:solidFill>
              <a:schemeClr val="tx1"/>
            </a:solidFill>
            <a:latin typeface="Avenir Next LT Pro" panose="020B0504020202020204" pitchFamily="34" charset="77"/>
          </a:endParaRPr>
        </a:p>
      </dsp:txBody>
      <dsp:txXfrm>
        <a:off x="896095" y="4777444"/>
        <a:ext cx="11784463"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7T03:40:07.643"/>
    </inkml:context>
    <inkml:brush xml:id="br0">
      <inkml:brushProperty name="width" value="0.1" units="cm"/>
      <inkml:brushProperty name="height" value="0.1" units="cm"/>
      <inkml:brushProperty name="color" value="#E71224"/>
    </inkml:brush>
  </inkml:definitions>
  <inkml:trace contextRef="#ctx0" brushRef="#br0">15901 9435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7T03:40:08.738"/>
    </inkml:context>
    <inkml:brush xml:id="br0">
      <inkml:brushProperty name="width" value="0.1" units="cm"/>
      <inkml:brushProperty name="height" value="0.1" units="cm"/>
      <inkml:brushProperty name="color" value="#E71224"/>
    </inkml:brush>
  </inkml:definitions>
  <inkml:trace contextRef="#ctx0" brushRef="#br0">23458 7488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D6AF9-9CDB-4B01-A5B6-81E4CDD4DBF5}" type="datetimeFigureOut">
              <a:rPr lang="ko-KR" altLang="en-US" smtClean="0"/>
              <a:t>2024-05-14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7DCB8-4636-46B6-B3CF-B9AF15F12C5E}" type="slidenum">
              <a:rPr lang="ko-KR" altLang="en-US" smtClean="0"/>
              <a:t>‹#›</a:t>
            </a:fld>
            <a:endParaRPr lang="ko-KR" altLang="en-US"/>
          </a:p>
        </p:txBody>
      </p:sp>
    </p:spTree>
    <p:extLst>
      <p:ext uri="{BB962C8B-B14F-4D97-AF65-F5344CB8AC3E}">
        <p14:creationId xmlns:p14="http://schemas.microsoft.com/office/powerpoint/2010/main" val="22651998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RNN , Bert</a:t>
            </a:r>
            <a:endParaRPr lang="ko-KR" altLang="en-US"/>
          </a:p>
        </p:txBody>
      </p:sp>
      <p:sp>
        <p:nvSpPr>
          <p:cNvPr id="4" name="슬라이드 번호 개체 틀 3"/>
          <p:cNvSpPr>
            <a:spLocks noGrp="1"/>
          </p:cNvSpPr>
          <p:nvPr>
            <p:ph type="sldNum" sz="quarter" idx="5"/>
          </p:nvPr>
        </p:nvSpPr>
        <p:spPr/>
        <p:txBody>
          <a:bodyPr/>
          <a:lstStyle/>
          <a:p>
            <a:fld id="{0E6BD5DB-3088-4D5C-8F1E-74159EA78077}" type="slidenum">
              <a:rPr lang="ko-KR" altLang="en-US" smtClean="0"/>
              <a:t>12</a:t>
            </a:fld>
            <a:endParaRPr lang="ko-KR" altLang="en-US"/>
          </a:p>
        </p:txBody>
      </p:sp>
    </p:spTree>
    <p:extLst>
      <p:ext uri="{BB962C8B-B14F-4D97-AF65-F5344CB8AC3E}">
        <p14:creationId xmlns:p14="http://schemas.microsoft.com/office/powerpoint/2010/main" val="403072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RNN , Bert</a:t>
            </a:r>
            <a:endParaRPr lang="ko-KR" altLang="en-US"/>
          </a:p>
        </p:txBody>
      </p:sp>
      <p:sp>
        <p:nvSpPr>
          <p:cNvPr id="4" name="슬라이드 번호 개체 틀 3"/>
          <p:cNvSpPr>
            <a:spLocks noGrp="1"/>
          </p:cNvSpPr>
          <p:nvPr>
            <p:ph type="sldNum" sz="quarter" idx="5"/>
          </p:nvPr>
        </p:nvSpPr>
        <p:spPr/>
        <p:txBody>
          <a:bodyPr/>
          <a:lstStyle/>
          <a:p>
            <a:fld id="{0E6BD5DB-3088-4D5C-8F1E-74159EA78077}" type="slidenum">
              <a:rPr lang="ko-KR" altLang="en-US" smtClean="0"/>
              <a:t>13</a:t>
            </a:fld>
            <a:endParaRPr lang="ko-KR" altLang="en-US"/>
          </a:p>
        </p:txBody>
      </p:sp>
    </p:spTree>
    <p:extLst>
      <p:ext uri="{BB962C8B-B14F-4D97-AF65-F5344CB8AC3E}">
        <p14:creationId xmlns:p14="http://schemas.microsoft.com/office/powerpoint/2010/main" val="298659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3A7DCB8-4636-46B6-B3CF-B9AF15F12C5E}" type="slidenum">
              <a:rPr lang="ko-KR" altLang="en-US" smtClean="0"/>
              <a:t>22</a:t>
            </a:fld>
            <a:endParaRPr lang="ko-KR" altLang="en-US"/>
          </a:p>
        </p:txBody>
      </p:sp>
    </p:spTree>
    <p:extLst>
      <p:ext uri="{BB962C8B-B14F-4D97-AF65-F5344CB8AC3E}">
        <p14:creationId xmlns:p14="http://schemas.microsoft.com/office/powerpoint/2010/main" val="19292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1275252" y="1314452"/>
            <a:ext cx="15183948" cy="978081"/>
          </a:xfrm>
        </p:spPr>
        <p:txBody>
          <a:bodyPr anchor="ctr">
            <a:noAutofit/>
          </a:bodyPr>
          <a:lstStyle>
            <a:lvl1pPr algn="ctr">
              <a:defRPr sz="54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1275252" y="2743200"/>
            <a:ext cx="15189543" cy="6527007"/>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34200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226075" y="6016300"/>
            <a:ext cx="7584141" cy="4270703"/>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3796748" y="3188103"/>
            <a:ext cx="13919753" cy="7098897"/>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842751" y="1732981"/>
            <a:ext cx="12366170" cy="1455122"/>
          </a:xfrm>
        </p:spPr>
        <p:txBody>
          <a:bodyPr lIns="0" tIns="0" rIns="0" bIns="0" anchor="t">
            <a:noAutofit/>
          </a:bodyPr>
          <a:lstStyle>
            <a:lvl1pPr>
              <a:lnSpc>
                <a:spcPct val="100000"/>
              </a:lnSpc>
              <a:defRPr sz="45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842751" y="3344037"/>
            <a:ext cx="10566965" cy="838776"/>
          </a:xfrm>
        </p:spPr>
        <p:txBody>
          <a:bodyPr lIns="0" tIns="0" rIns="0" bIns="0">
            <a:noAutofit/>
          </a:bodyPr>
          <a:lstStyle>
            <a:lvl1pPr marL="0" indent="0" algn="l">
              <a:buNone/>
              <a:defRPr sz="2700" b="1" spc="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6630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1275252" y="1314452"/>
            <a:ext cx="15183948" cy="978081"/>
          </a:xfrm>
        </p:spPr>
        <p:txBody>
          <a:bodyPr anchor="ctr">
            <a:noAutofit/>
          </a:bodyPr>
          <a:lstStyle>
            <a:lvl1pPr algn="ctr">
              <a:defRPr sz="54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1275252" y="2743200"/>
            <a:ext cx="15189543" cy="6527007"/>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58422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1275252" y="1314452"/>
            <a:ext cx="15183948" cy="978081"/>
          </a:xfrm>
        </p:spPr>
        <p:txBody>
          <a:bodyPr anchor="ctr">
            <a:noAutofit/>
          </a:bodyPr>
          <a:lstStyle>
            <a:lvl1pPr algn="ctr">
              <a:defRPr sz="54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3090240" y="3106166"/>
            <a:ext cx="1435395" cy="1435395"/>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700"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2310386" y="3002626"/>
            <a:ext cx="1738742" cy="1554152"/>
          </a:xfrm>
          <a:noFill/>
        </p:spPr>
        <p:txBody>
          <a:bodyPr anchor="ctr">
            <a:noAutofit/>
          </a:bodyPr>
          <a:lstStyle>
            <a:lvl1pPr algn="ctr">
              <a:defRPr sz="24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1266386" y="4544375"/>
            <a:ext cx="4411295" cy="1503011"/>
          </a:xfrm>
        </p:spPr>
        <p:txBody>
          <a:bodyPr anchor="b">
            <a:noAutofit/>
          </a:bodyPr>
          <a:lstStyle>
            <a:lvl1pPr marL="0" indent="0" algn="l">
              <a:lnSpc>
                <a:spcPct val="100000"/>
              </a:lnSpc>
              <a:buNone/>
              <a:defRPr sz="3000" b="1" i="0" cap="all" spc="450" baseline="0">
                <a:latin typeface="+mj-lt"/>
                <a:cs typeface="Arial Black"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1266386" y="6079532"/>
            <a:ext cx="4417106" cy="3427001"/>
          </a:xfrm>
        </p:spPr>
        <p:txBody>
          <a:bodyPr lIns="0" tIns="0" rIns="0" bIns="0">
            <a:noAutofit/>
          </a:bodyPr>
          <a:lstStyle>
            <a:lvl1pPr marL="428625" indent="-428625">
              <a:lnSpc>
                <a:spcPct val="100000"/>
              </a:lnSpc>
              <a:buFont typeface="Arial" panose="020B0604020202020204" pitchFamily="34" charset="0"/>
              <a:buChar char="•"/>
              <a:defRPr sz="2100" b="0" i="0">
                <a:latin typeface="+mn-lt"/>
              </a:defRPr>
            </a:lvl1pPr>
            <a:lvl2pPr marL="1200150" indent="-514350">
              <a:lnSpc>
                <a:spcPct val="100000"/>
              </a:lnSpc>
              <a:buFont typeface="Arial" panose="020B0604020202020204" pitchFamily="34" charset="0"/>
              <a:buChar char="•"/>
              <a:defRPr sz="2100" b="0" i="0">
                <a:latin typeface="+mn-lt"/>
              </a:defRPr>
            </a:lvl2pPr>
            <a:lvl3pPr marL="1800225" indent="-428625">
              <a:lnSpc>
                <a:spcPct val="100000"/>
              </a:lnSpc>
              <a:buFont typeface="Arial" panose="020B0604020202020204" pitchFamily="34" charset="0"/>
              <a:buChar char="•"/>
              <a:defRPr sz="2100" b="0" i="0">
                <a:latin typeface="+mn-lt"/>
              </a:defRPr>
            </a:lvl3pPr>
            <a:lvl4pPr marL="2486025" indent="-428625">
              <a:lnSpc>
                <a:spcPct val="100000"/>
              </a:lnSpc>
              <a:buFont typeface="Arial" panose="020B0604020202020204" pitchFamily="34" charset="0"/>
              <a:buChar char="•"/>
              <a:defRPr sz="2100" b="0" i="0">
                <a:latin typeface="+mn-lt"/>
              </a:defRPr>
            </a:lvl4pPr>
            <a:lvl5pPr marL="3171825" indent="-428625">
              <a:lnSpc>
                <a:spcPct val="100000"/>
              </a:lnSpc>
              <a:buFont typeface="Arial" panose="020B0604020202020204" pitchFamily="34" charset="0"/>
              <a:buChar char="•"/>
              <a:defRPr sz="2100" b="0" i="0">
                <a:latin typeface="+mn-lt"/>
              </a:defRPr>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8426303" y="3106166"/>
            <a:ext cx="1435395" cy="1435395"/>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700"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7661312" y="3002626"/>
            <a:ext cx="1738742" cy="1554152"/>
          </a:xfrm>
          <a:noFill/>
        </p:spPr>
        <p:txBody>
          <a:bodyPr anchor="ctr">
            <a:noAutofit/>
          </a:bodyPr>
          <a:lstStyle>
            <a:lvl1pPr algn="ctr">
              <a:defRPr sz="24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6925841" y="4596180"/>
            <a:ext cx="4411296" cy="1483353"/>
          </a:xfrm>
        </p:spPr>
        <p:txBody>
          <a:bodyPr lIns="0" tIns="0" rIns="0" bIns="0" anchor="b">
            <a:noAutofit/>
          </a:bodyPr>
          <a:lstStyle>
            <a:lvl1pPr marL="0" indent="0" algn="l">
              <a:lnSpc>
                <a:spcPct val="100000"/>
              </a:lnSpc>
              <a:spcBef>
                <a:spcPts val="0"/>
              </a:spcBef>
              <a:buNone/>
              <a:defRPr lang="en-US" sz="3000" b="1" i="0" kern="1200" cap="all" spc="45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6925840" y="6099190"/>
            <a:ext cx="4417106" cy="3427001"/>
          </a:xfrm>
        </p:spPr>
        <p:txBody>
          <a:bodyPr tIns="0" bIns="0">
            <a:noAutofit/>
          </a:bodyPr>
          <a:lstStyle>
            <a:lvl1pPr marL="428625" indent="-428625">
              <a:lnSpc>
                <a:spcPct val="100000"/>
              </a:lnSpc>
              <a:buFont typeface="Arial" panose="020B0604020202020204" pitchFamily="34" charset="0"/>
              <a:buChar char="•"/>
              <a:defRPr sz="2100" b="0" i="0">
                <a:latin typeface="+mn-lt"/>
              </a:defRPr>
            </a:lvl1pPr>
            <a:lvl2pPr marL="1200150" indent="-514350">
              <a:lnSpc>
                <a:spcPct val="100000"/>
              </a:lnSpc>
              <a:buFont typeface="Arial" panose="020B0604020202020204" pitchFamily="34" charset="0"/>
              <a:buChar char="•"/>
              <a:defRPr sz="2100" b="0" i="0">
                <a:latin typeface="+mn-lt"/>
              </a:defRPr>
            </a:lvl2pPr>
            <a:lvl3pPr marL="1800225" indent="-428625">
              <a:lnSpc>
                <a:spcPct val="100000"/>
              </a:lnSpc>
              <a:buFont typeface="Arial" panose="020B0604020202020204" pitchFamily="34" charset="0"/>
              <a:buChar char="•"/>
              <a:defRPr sz="2100" b="0" i="0">
                <a:latin typeface="+mn-lt"/>
              </a:defRPr>
            </a:lvl3pPr>
            <a:lvl4pPr marL="2486025" indent="-428625">
              <a:lnSpc>
                <a:spcPct val="100000"/>
              </a:lnSpc>
              <a:buFont typeface="Arial" panose="020B0604020202020204" pitchFamily="34" charset="0"/>
              <a:buChar char="•"/>
              <a:defRPr sz="2100" b="0" i="0">
                <a:latin typeface="+mn-lt"/>
              </a:defRPr>
            </a:lvl4pPr>
            <a:lvl5pPr marL="3171825" indent="-428625">
              <a:lnSpc>
                <a:spcPct val="100000"/>
              </a:lnSpc>
              <a:buFont typeface="Arial" panose="020B0604020202020204" pitchFamily="34" charset="0"/>
              <a:buChar char="•"/>
              <a:defRPr sz="2100" b="0" i="0">
                <a:latin typeface="+mn-lt"/>
              </a:defRPr>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13254851" y="3106166"/>
            <a:ext cx="1435395" cy="1435395"/>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700"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12500132" y="3007066"/>
            <a:ext cx="1738742" cy="1554152"/>
          </a:xfrm>
          <a:noFill/>
        </p:spPr>
        <p:txBody>
          <a:bodyPr anchor="ctr">
            <a:noAutofit/>
          </a:bodyPr>
          <a:lstStyle>
            <a:lvl1pPr algn="ctr">
              <a:defRPr sz="24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12604512" y="4544374"/>
            <a:ext cx="4411296" cy="1483353"/>
          </a:xfrm>
        </p:spPr>
        <p:txBody>
          <a:bodyPr lIns="0" tIns="0" rIns="0" bIns="0" anchor="b">
            <a:noAutofit/>
          </a:bodyPr>
          <a:lstStyle>
            <a:lvl1pPr marL="0" indent="0" algn="l">
              <a:lnSpc>
                <a:spcPct val="100000"/>
              </a:lnSpc>
              <a:spcBef>
                <a:spcPts val="0"/>
              </a:spcBef>
              <a:buNone/>
              <a:defRPr lang="en-US" sz="3000" b="1" i="0" kern="1200" cap="all" spc="45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12597809" y="6047384"/>
            <a:ext cx="4417106" cy="3427001"/>
          </a:xfrm>
        </p:spPr>
        <p:txBody>
          <a:bodyPr tIns="0" bIns="0">
            <a:noAutofit/>
          </a:bodyPr>
          <a:lstStyle>
            <a:lvl1pPr marL="428625" indent="-428625">
              <a:lnSpc>
                <a:spcPct val="100000"/>
              </a:lnSpc>
              <a:buFont typeface="Arial" panose="020B0604020202020204" pitchFamily="34" charset="0"/>
              <a:buChar char="•"/>
              <a:defRPr sz="2100" b="0" i="0">
                <a:latin typeface="+mn-lt"/>
              </a:defRPr>
            </a:lvl1pPr>
            <a:lvl2pPr marL="1200150" indent="-514350">
              <a:lnSpc>
                <a:spcPct val="100000"/>
              </a:lnSpc>
              <a:buFont typeface="Arial" panose="020B0604020202020204" pitchFamily="34" charset="0"/>
              <a:buChar char="•"/>
              <a:defRPr sz="2100" b="0" i="0">
                <a:latin typeface="+mn-lt"/>
              </a:defRPr>
            </a:lvl2pPr>
            <a:lvl3pPr marL="1800225" indent="-428625">
              <a:lnSpc>
                <a:spcPct val="100000"/>
              </a:lnSpc>
              <a:buFont typeface="Arial" panose="020B0604020202020204" pitchFamily="34" charset="0"/>
              <a:buChar char="•"/>
              <a:defRPr sz="2100" b="0" i="0">
                <a:latin typeface="+mn-lt"/>
              </a:defRPr>
            </a:lvl3pPr>
            <a:lvl4pPr marL="2486025" indent="-428625">
              <a:lnSpc>
                <a:spcPct val="100000"/>
              </a:lnSpc>
              <a:buFont typeface="Arial" panose="020B0604020202020204" pitchFamily="34" charset="0"/>
              <a:buChar char="•"/>
              <a:defRPr sz="2100" b="0" i="0">
                <a:latin typeface="+mn-lt"/>
              </a:defRPr>
            </a:lvl4pPr>
            <a:lvl5pPr marL="3171825" indent="-428625">
              <a:lnSpc>
                <a:spcPct val="100000"/>
              </a:lnSpc>
              <a:buFont typeface="Arial" panose="020B0604020202020204" pitchFamily="34" charset="0"/>
              <a:buChar char="•"/>
              <a:defRPr sz="2100" b="0" i="0">
                <a:latin typeface="+mn-lt"/>
              </a:defRPr>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5664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1271077" y="1327473"/>
            <a:ext cx="8616503" cy="1468806"/>
          </a:xfrm>
        </p:spPr>
        <p:txBody>
          <a:bodyPr lIns="0" tIns="0" rIns="0" bIns="0" anchor="t">
            <a:noAutofit/>
          </a:bodyPr>
          <a:lstStyle>
            <a:lvl1pPr>
              <a:defRPr sz="54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1283873" y="3069058"/>
            <a:ext cx="7246811" cy="5352209"/>
          </a:xfrm>
        </p:spPr>
        <p:txBody>
          <a:bodyPr lIns="0" tIns="0" rIns="0" bIns="0">
            <a:noAutofit/>
          </a:bodyPr>
          <a:lstStyle>
            <a:lvl1pPr marL="0" indent="0">
              <a:buNone/>
              <a:defRPr sz="27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11803450" y="1669258"/>
            <a:ext cx="5213474" cy="7462838"/>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10516100" y="4204910"/>
            <a:ext cx="3182112" cy="3182112"/>
          </a:xfrm>
          <a:prstGeom prst="ellipse">
            <a:avLst/>
          </a:prstGeom>
          <a:solidFill>
            <a:schemeClr val="accent1">
              <a:alpha val="72000"/>
            </a:schemeClr>
          </a:solidFill>
        </p:spPr>
        <p:txBody>
          <a:bodyPr/>
          <a:lstStyle>
            <a:lvl1pPr>
              <a:defRPr sz="45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6887806" y="7067243"/>
            <a:ext cx="288036" cy="1549908"/>
          </a:xfrm>
          <a:prstGeom prst="rect">
            <a:avLst/>
          </a:prstGeom>
          <a:solidFill>
            <a:schemeClr val="accent1">
              <a:alpha val="83000"/>
            </a:schemeClr>
          </a:solidFill>
        </p:spPr>
        <p:txBody>
          <a:bodyPr/>
          <a:lstStyle>
            <a:lvl1pPr>
              <a:defRPr sz="45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5946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9_F31230DF.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230.png"/><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B_25556E96.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2.xml"/><Relationship Id="rId1" Type="http://schemas.openxmlformats.org/officeDocument/2006/relationships/themeOverride" Target="../theme/themeOverride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hemeOverride" Target="../theme/themeOverride15.xml"/><Relationship Id="rId5" Type="http://schemas.openxmlformats.org/officeDocument/2006/relationships/image" Target="../media/image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14C_699855A0.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14D_3DCC7300.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microsoft.com/office/2018/10/relationships/comments" Target="../comments/modernComment_146_AA8AF45D.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2A_B61BB94A.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5868790" y="1586375"/>
            <a:ext cx="6559945" cy="1395371"/>
            <a:chOff x="0" y="0"/>
            <a:chExt cx="3821151" cy="812800"/>
          </a:xfrm>
        </p:grpSpPr>
        <p:sp>
          <p:nvSpPr>
            <p:cNvPr id="3" name="Freeform 3"/>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4" name="TextBox 4"/>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그룹 16">
            <a:extLst>
              <a:ext uri="{FF2B5EF4-FFF2-40B4-BE49-F238E27FC236}">
                <a16:creationId xmlns:a16="http://schemas.microsoft.com/office/drawing/2014/main" id="{278398AF-92AA-E0E2-D753-EA8EBF3D1528}"/>
              </a:ext>
            </a:extLst>
          </p:cNvPr>
          <p:cNvGrpSpPr/>
          <p:nvPr/>
        </p:nvGrpSpPr>
        <p:grpSpPr>
          <a:xfrm>
            <a:off x="5793907" y="2049954"/>
            <a:ext cx="6700185" cy="1395371"/>
            <a:chOff x="5793908" y="2086647"/>
            <a:chExt cx="6700185" cy="1395371"/>
          </a:xfrm>
        </p:grpSpPr>
        <p:grpSp>
          <p:nvGrpSpPr>
            <p:cNvPr id="5" name="Group 5"/>
            <p:cNvGrpSpPr/>
            <p:nvPr/>
          </p:nvGrpSpPr>
          <p:grpSpPr>
            <a:xfrm>
              <a:off x="5868790" y="2086647"/>
              <a:ext cx="6559945" cy="1395371"/>
              <a:chOff x="0" y="0"/>
              <a:chExt cx="3821151" cy="812800"/>
            </a:xfrm>
          </p:grpSpPr>
          <p:sp>
            <p:nvSpPr>
              <p:cNvPr id="6" name="Freeform 6"/>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FFFFFF"/>
              </a:solidFill>
            </p:spPr>
            <p:txBody>
              <a:bodyPr/>
              <a:lstStyle/>
              <a:p>
                <a:endParaRPr lang="ko-KR" altLang="en-US"/>
              </a:p>
            </p:txBody>
          </p:sp>
          <p:sp>
            <p:nvSpPr>
              <p:cNvPr id="7" name="TextBox 7"/>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793908" y="2193783"/>
              <a:ext cx="6700185" cy="1047750"/>
            </a:xfrm>
            <a:prstGeom prst="rect">
              <a:avLst/>
            </a:prstGeom>
          </p:spPr>
          <p:txBody>
            <a:bodyPr lIns="0" tIns="0" rIns="0" bIns="0" rtlCol="0" anchor="t">
              <a:spAutoFit/>
            </a:bodyPr>
            <a:lstStyle/>
            <a:p>
              <a:pPr algn="ctr">
                <a:lnSpc>
                  <a:spcPts val="8400"/>
                </a:lnSpc>
              </a:pPr>
              <a:r>
                <a:rPr lang="en-US" sz="5400">
                  <a:solidFill>
                    <a:srgbClr val="AB8A66"/>
                  </a:solidFill>
                  <a:ea typeface="TDTD고딕 Bold"/>
                </a:rPr>
                <a:t>Team 4</a:t>
              </a:r>
              <a:r>
                <a:rPr lang="en-US" sz="6000">
                  <a:solidFill>
                    <a:srgbClr val="AB8A66"/>
                  </a:solidFill>
                  <a:ea typeface="TDTD고딕 Bold"/>
                </a:rPr>
                <a:t>- Traveler</a:t>
              </a:r>
            </a:p>
          </p:txBody>
        </p:sp>
      </p:grpSp>
      <p:sp>
        <p:nvSpPr>
          <p:cNvPr id="9" name="TextBox 9"/>
          <p:cNvSpPr txBox="1"/>
          <p:nvPr/>
        </p:nvSpPr>
        <p:spPr>
          <a:xfrm>
            <a:off x="3200400" y="3518046"/>
            <a:ext cx="12643785" cy="2361993"/>
          </a:xfrm>
          <a:prstGeom prst="rect">
            <a:avLst/>
          </a:prstGeom>
        </p:spPr>
        <p:txBody>
          <a:bodyPr lIns="0" tIns="0" rIns="0" bIns="0" rtlCol="0" anchor="t">
            <a:spAutoFit/>
          </a:bodyPr>
          <a:lstStyle/>
          <a:p>
            <a:pPr algn="ctr">
              <a:lnSpc>
                <a:spcPct val="150000"/>
              </a:lnSpc>
            </a:pPr>
            <a:r>
              <a:rPr lang="ko-KR" altLang="en-US" sz="5400" dirty="0">
                <a:solidFill>
                  <a:srgbClr val="795635"/>
                </a:solidFill>
                <a:latin typeface="TDTD고딕 Bold"/>
                <a:ea typeface="맑은 고딕"/>
              </a:rPr>
              <a:t>부산지역</a:t>
            </a:r>
            <a:r>
              <a:rPr lang="en-US" altLang="ko-KR" sz="5400" dirty="0">
                <a:solidFill>
                  <a:srgbClr val="795635"/>
                </a:solidFill>
                <a:latin typeface="TDTD고딕 Bold"/>
                <a:ea typeface="맑은 고딕"/>
              </a:rPr>
              <a:t>-</a:t>
            </a:r>
            <a:r>
              <a:rPr lang="ko-KR" altLang="en-US" sz="5400" dirty="0">
                <a:solidFill>
                  <a:srgbClr val="795635"/>
                </a:solidFill>
                <a:latin typeface="TDTD고딕 Bold"/>
                <a:ea typeface="맑은 고딕"/>
              </a:rPr>
              <a:t> 관광객 취향에 맞는 </a:t>
            </a:r>
            <a:endParaRPr lang="en-US" altLang="ko-KR" sz="5400">
              <a:solidFill>
                <a:srgbClr val="795635"/>
              </a:solidFill>
              <a:latin typeface="TDTD고딕 Bold"/>
              <a:ea typeface="TDTD고딕 Bold"/>
            </a:endParaRPr>
          </a:p>
          <a:p>
            <a:pPr algn="ctr">
              <a:lnSpc>
                <a:spcPct val="150000"/>
              </a:lnSpc>
            </a:pPr>
            <a:r>
              <a:rPr lang="ko-KR" altLang="en-US" sz="5400" dirty="0">
                <a:solidFill>
                  <a:srgbClr val="795635"/>
                </a:solidFill>
                <a:latin typeface="TDTD고딕 Bold"/>
                <a:ea typeface="맑은 고딕"/>
              </a:rPr>
              <a:t>음식점 추천 기술 개발 </a:t>
            </a:r>
            <a:endParaRPr lang="en-US" sz="5400">
              <a:solidFill>
                <a:srgbClr val="795635"/>
              </a:solidFill>
              <a:latin typeface="TDTD고딕 Bold"/>
              <a:ea typeface="TDTD고딕 Bold"/>
            </a:endParaRPr>
          </a:p>
        </p:txBody>
      </p:sp>
      <p:sp>
        <p:nvSpPr>
          <p:cNvPr id="10" name="TextBox 10"/>
          <p:cNvSpPr txBox="1"/>
          <p:nvPr/>
        </p:nvSpPr>
        <p:spPr>
          <a:xfrm>
            <a:off x="14554200" y="8115300"/>
            <a:ext cx="3313526" cy="1970411"/>
          </a:xfrm>
          <a:prstGeom prst="rect">
            <a:avLst/>
          </a:prstGeom>
        </p:spPr>
        <p:txBody>
          <a:bodyPr lIns="0" tIns="0" rIns="0" bIns="0" rtlCol="0" anchor="t">
            <a:spAutoFit/>
          </a:bodyPr>
          <a:lstStyle/>
          <a:p>
            <a:pPr algn="ctr">
              <a:lnSpc>
                <a:spcPts val="3926"/>
              </a:lnSpc>
            </a:pPr>
            <a:r>
              <a:rPr lang="en-US" sz="2804">
                <a:solidFill>
                  <a:srgbClr val="795635"/>
                </a:solidFill>
                <a:ea typeface="TDTD고딕 Bold"/>
              </a:rPr>
              <a:t>1724386 </a:t>
            </a:r>
            <a:r>
              <a:rPr lang="ko-KR" altLang="en-US" sz="2804">
                <a:solidFill>
                  <a:srgbClr val="795635"/>
                </a:solidFill>
                <a:ea typeface="TDTD고딕 Bold"/>
              </a:rPr>
              <a:t>장진규</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1923729 </a:t>
            </a:r>
            <a:r>
              <a:rPr lang="ko-KR" altLang="en-US" sz="2804">
                <a:solidFill>
                  <a:srgbClr val="795635"/>
                </a:solidFill>
                <a:ea typeface="TDTD고딕 Bold"/>
              </a:rPr>
              <a:t>김재영</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1923941 </a:t>
            </a:r>
            <a:r>
              <a:rPr lang="ko-KR" altLang="en-US" sz="2804" err="1">
                <a:solidFill>
                  <a:srgbClr val="795635"/>
                </a:solidFill>
                <a:ea typeface="TDTD고딕 Bold"/>
              </a:rPr>
              <a:t>배준수</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2024494 </a:t>
            </a:r>
            <a:r>
              <a:rPr lang="ko-KR" altLang="en-US" sz="2804">
                <a:solidFill>
                  <a:srgbClr val="795635"/>
                </a:solidFill>
                <a:ea typeface="TDTD고딕 Bold"/>
              </a:rPr>
              <a:t>조민서</a:t>
            </a:r>
            <a:endParaRPr lang="en-US" sz="2804">
              <a:solidFill>
                <a:srgbClr val="795635"/>
              </a:solidFill>
              <a:ea typeface="TDTD고딕 Bold"/>
            </a:endParaRPr>
          </a:p>
        </p:txBody>
      </p:sp>
      <p:sp>
        <p:nvSpPr>
          <p:cNvPr id="11" name="AutoShape 11"/>
          <p:cNvSpPr/>
          <p:nvPr/>
        </p:nvSpPr>
        <p:spPr>
          <a:xfrm flipV="1">
            <a:off x="9153525" y="5911597"/>
            <a:ext cx="0" cy="1898369"/>
          </a:xfrm>
          <a:prstGeom prst="line">
            <a:avLst/>
          </a:prstGeom>
          <a:ln w="19050" cap="flat">
            <a:solidFill>
              <a:srgbClr val="AB8A66"/>
            </a:solidFill>
            <a:prstDash val="solid"/>
            <a:headEnd type="none" w="sm" len="sm"/>
            <a:tailEnd type="none" w="sm" len="sm"/>
          </a:ln>
        </p:spPr>
        <p:txBody>
          <a:bodyPr/>
          <a:lstStyle/>
          <a:p>
            <a:endParaRPr lang="ko-KR" altLang="en-US"/>
          </a:p>
        </p:txBody>
      </p:sp>
      <p:grpSp>
        <p:nvGrpSpPr>
          <p:cNvPr id="16" name="그룹 15">
            <a:extLst>
              <a:ext uri="{FF2B5EF4-FFF2-40B4-BE49-F238E27FC236}">
                <a16:creationId xmlns:a16="http://schemas.microsoft.com/office/drawing/2014/main" id="{0D820D00-CCC5-D54E-FC25-2D36920A970E}"/>
              </a:ext>
            </a:extLst>
          </p:cNvPr>
          <p:cNvGrpSpPr/>
          <p:nvPr/>
        </p:nvGrpSpPr>
        <p:grpSpPr>
          <a:xfrm>
            <a:off x="7304259" y="7851540"/>
            <a:ext cx="3698532" cy="849085"/>
            <a:chOff x="7315200" y="6960881"/>
            <a:chExt cx="2386913" cy="849085"/>
          </a:xfrm>
        </p:grpSpPr>
        <p:grpSp>
          <p:nvGrpSpPr>
            <p:cNvPr id="12" name="Group 16">
              <a:extLst>
                <a:ext uri="{FF2B5EF4-FFF2-40B4-BE49-F238E27FC236}">
                  <a16:creationId xmlns:a16="http://schemas.microsoft.com/office/drawing/2014/main" id="{3F8A4E9B-3890-D3EB-B9AD-D23C7668D988}"/>
                </a:ext>
              </a:extLst>
            </p:cNvPr>
            <p:cNvGrpSpPr/>
            <p:nvPr/>
          </p:nvGrpSpPr>
          <p:grpSpPr>
            <a:xfrm>
              <a:off x="7315200" y="6960881"/>
              <a:ext cx="2386913" cy="849085"/>
              <a:chOff x="0" y="0"/>
              <a:chExt cx="1602004" cy="569873"/>
            </a:xfrm>
          </p:grpSpPr>
          <p:sp>
            <p:nvSpPr>
              <p:cNvPr id="13" name="Freeform 17">
                <a:extLst>
                  <a:ext uri="{FF2B5EF4-FFF2-40B4-BE49-F238E27FC236}">
                    <a16:creationId xmlns:a16="http://schemas.microsoft.com/office/drawing/2014/main" id="{823F4107-28DE-8489-3D3A-C8868D10DCCE}"/>
                  </a:ext>
                </a:extLst>
              </p:cNvPr>
              <p:cNvSpPr/>
              <p:nvPr/>
            </p:nvSpPr>
            <p:spPr>
              <a:xfrm>
                <a:off x="0" y="0"/>
                <a:ext cx="1602004" cy="569873"/>
              </a:xfrm>
              <a:custGeom>
                <a:avLst/>
                <a:gdLst/>
                <a:ahLst/>
                <a:cxnLst/>
                <a:rect l="l" t="t" r="r" b="b"/>
                <a:pathLst>
                  <a:path w="1602004" h="569873">
                    <a:moveTo>
                      <a:pt x="801002" y="0"/>
                    </a:moveTo>
                    <a:cubicBezTo>
                      <a:pt x="358621" y="0"/>
                      <a:pt x="0" y="127570"/>
                      <a:pt x="0" y="284937"/>
                    </a:cubicBezTo>
                    <a:cubicBezTo>
                      <a:pt x="0" y="442303"/>
                      <a:pt x="358621" y="569873"/>
                      <a:pt x="801002" y="569873"/>
                    </a:cubicBezTo>
                    <a:cubicBezTo>
                      <a:pt x="1243383" y="569873"/>
                      <a:pt x="1602004" y="442303"/>
                      <a:pt x="1602004" y="284937"/>
                    </a:cubicBezTo>
                    <a:cubicBezTo>
                      <a:pt x="1602004" y="127570"/>
                      <a:pt x="1243383" y="0"/>
                      <a:pt x="801002"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14" name="TextBox 18">
                <a:extLst>
                  <a:ext uri="{FF2B5EF4-FFF2-40B4-BE49-F238E27FC236}">
                    <a16:creationId xmlns:a16="http://schemas.microsoft.com/office/drawing/2014/main" id="{D497698A-EE94-62CF-703E-71700D173559}"/>
                  </a:ext>
                </a:extLst>
              </p:cNvPr>
              <p:cNvSpPr txBox="1"/>
              <p:nvPr/>
            </p:nvSpPr>
            <p:spPr>
              <a:xfrm>
                <a:off x="150188" y="5801"/>
                <a:ext cx="1301628" cy="510647"/>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9">
              <a:extLst>
                <a:ext uri="{FF2B5EF4-FFF2-40B4-BE49-F238E27FC236}">
                  <a16:creationId xmlns:a16="http://schemas.microsoft.com/office/drawing/2014/main" id="{4CAE811C-DD68-9D15-528E-F0778D5FC981}"/>
                </a:ext>
              </a:extLst>
            </p:cNvPr>
            <p:cNvSpPr txBox="1"/>
            <p:nvPr/>
          </p:nvSpPr>
          <p:spPr>
            <a:xfrm>
              <a:off x="7550776" y="7140052"/>
              <a:ext cx="1939367" cy="473143"/>
            </a:xfrm>
            <a:prstGeom prst="rect">
              <a:avLst/>
            </a:prstGeom>
          </p:spPr>
          <p:txBody>
            <a:bodyPr wrap="square" lIns="0" tIns="0" rIns="0" bIns="0" rtlCol="0" anchor="t">
              <a:spAutoFit/>
            </a:bodyPr>
            <a:lstStyle/>
            <a:p>
              <a:pPr algn="ctr">
                <a:lnSpc>
                  <a:spcPts val="3926"/>
                </a:lnSpc>
              </a:pPr>
              <a:r>
                <a:rPr lang="en-US" sz="2804" dirty="0">
                  <a:solidFill>
                    <a:srgbClr val="795635"/>
                  </a:solidFill>
                  <a:latin typeface="TDTD고딕 Bold"/>
                  <a:ea typeface="TDTD고딕 Bold"/>
                </a:rPr>
                <a:t>2024.05.13 </a:t>
              </a:r>
              <a:r>
                <a:rPr lang="ko-KR" altLang="en-US" sz="2804" dirty="0">
                  <a:solidFill>
                    <a:srgbClr val="795635"/>
                  </a:solidFill>
                  <a:latin typeface="TDTD고딕 Bold"/>
                  <a:ea typeface="TDTD고딕 Bold"/>
                </a:rPr>
                <a:t>발표</a:t>
              </a:r>
              <a:endParaRPr lang="en-US" sz="2804" dirty="0">
                <a:solidFill>
                  <a:srgbClr val="795635"/>
                </a:solidFill>
                <a:latin typeface="TDTD고딕 Bold"/>
                <a:ea typeface="TDTD고딕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146" name="그룹 145">
            <a:extLst>
              <a:ext uri="{FF2B5EF4-FFF2-40B4-BE49-F238E27FC236}">
                <a16:creationId xmlns:a16="http://schemas.microsoft.com/office/drawing/2014/main" id="{AA638103-DE48-550E-0529-51705C14CE7B}"/>
              </a:ext>
            </a:extLst>
          </p:cNvPr>
          <p:cNvGrpSpPr/>
          <p:nvPr/>
        </p:nvGrpSpPr>
        <p:grpSpPr>
          <a:xfrm>
            <a:off x="4293399" y="4415253"/>
            <a:ext cx="3299110" cy="980209"/>
            <a:chOff x="4293399" y="4415253"/>
            <a:chExt cx="3299110" cy="980209"/>
          </a:xfrm>
        </p:grpSpPr>
        <p:grpSp>
          <p:nvGrpSpPr>
            <p:cNvPr id="20" name="그룹 19">
              <a:extLst>
                <a:ext uri="{FF2B5EF4-FFF2-40B4-BE49-F238E27FC236}">
                  <a16:creationId xmlns:a16="http://schemas.microsoft.com/office/drawing/2014/main" id="{E9877BB8-2B7B-24DB-A25B-0EEAC0166054}"/>
                </a:ext>
              </a:extLst>
            </p:cNvPr>
            <p:cNvGrpSpPr/>
            <p:nvPr/>
          </p:nvGrpSpPr>
          <p:grpSpPr>
            <a:xfrm>
              <a:off x="4293399" y="4415253"/>
              <a:ext cx="3299110" cy="980209"/>
              <a:chOff x="4339190" y="4456114"/>
              <a:chExt cx="4498488" cy="980209"/>
            </a:xfrm>
          </p:grpSpPr>
          <p:sp>
            <p:nvSpPr>
              <p:cNvPr id="26" name="직사각형 25">
                <a:extLst>
                  <a:ext uri="{FF2B5EF4-FFF2-40B4-BE49-F238E27FC236}">
                    <a16:creationId xmlns:a16="http://schemas.microsoft.com/office/drawing/2014/main" id="{8226B077-5C96-6A5C-A9D2-E778675C3BA2}"/>
                  </a:ext>
                </a:extLst>
              </p:cNvPr>
              <p:cNvSpPr/>
              <p:nvPr/>
            </p:nvSpPr>
            <p:spPr>
              <a:xfrm>
                <a:off x="4339190" y="4456114"/>
                <a:ext cx="4498488" cy="98020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800">
                  <a:ln>
                    <a:solidFill>
                      <a:sysClr val="windowText" lastClr="000000"/>
                    </a:solidFill>
                  </a:ln>
                  <a:solidFill>
                    <a:schemeClr val="tx1"/>
                  </a:solidFill>
                  <a:ea typeface="맑은 고딕"/>
                  <a:cs typeface="Calibri"/>
                </a:endParaRPr>
              </a:p>
            </p:txBody>
          </p:sp>
          <p:sp>
            <p:nvSpPr>
              <p:cNvPr id="5" name="타원 4">
                <a:extLst>
                  <a:ext uri="{FF2B5EF4-FFF2-40B4-BE49-F238E27FC236}">
                    <a16:creationId xmlns:a16="http://schemas.microsoft.com/office/drawing/2014/main" id="{0AE48A60-0E18-F5EE-36C4-5D639E7B93DA}"/>
                  </a:ext>
                </a:extLst>
              </p:cNvPr>
              <p:cNvSpPr/>
              <p:nvPr/>
            </p:nvSpPr>
            <p:spPr>
              <a:xfrm>
                <a:off x="4487778"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898D72E3-A49F-71D1-2235-C6B9B87DBAD2}"/>
                  </a:ext>
                </a:extLst>
              </p:cNvPr>
              <p:cNvSpPr/>
              <p:nvPr/>
            </p:nvSpPr>
            <p:spPr>
              <a:xfrm>
                <a:off x="5360067"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61054E47-D6AD-DB5A-EC7A-04D091EC6BC4}"/>
                  </a:ext>
                </a:extLst>
              </p:cNvPr>
              <p:cNvSpPr/>
              <p:nvPr/>
            </p:nvSpPr>
            <p:spPr>
              <a:xfrm>
                <a:off x="6232356"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39228C35-5B2C-0C2D-0732-C3E6A55279EB}"/>
                  </a:ext>
                </a:extLst>
              </p:cNvPr>
              <p:cNvSpPr/>
              <p:nvPr/>
            </p:nvSpPr>
            <p:spPr>
              <a:xfrm>
                <a:off x="7976935"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4" name="TextBox 123">
              <a:extLst>
                <a:ext uri="{FF2B5EF4-FFF2-40B4-BE49-F238E27FC236}">
                  <a16:creationId xmlns:a16="http://schemas.microsoft.com/office/drawing/2014/main" id="{68A68C6A-9EC7-F809-E570-6458C2B16E8B}"/>
                </a:ext>
              </a:extLst>
            </p:cNvPr>
            <p:cNvSpPr txBox="1"/>
            <p:nvPr/>
          </p:nvSpPr>
          <p:spPr>
            <a:xfrm>
              <a:off x="6160850" y="4521368"/>
              <a:ext cx="757284"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3000">
                  <a:ea typeface="맑은 고딕"/>
                  <a:cs typeface="Calibri"/>
                </a:rPr>
                <a:t>...</a:t>
              </a:r>
              <a:endParaRPr lang="ko-KR"/>
            </a:p>
          </p:txBody>
        </p:sp>
      </p:grpSp>
      <p:sp>
        <p:nvSpPr>
          <p:cNvPr id="27" name="화살표: 아래쪽 26">
            <a:extLst>
              <a:ext uri="{FF2B5EF4-FFF2-40B4-BE49-F238E27FC236}">
                <a16:creationId xmlns:a16="http://schemas.microsoft.com/office/drawing/2014/main" id="{4335CB2A-FFF7-ADB9-C963-E96CCAC9286D}"/>
              </a:ext>
            </a:extLst>
          </p:cNvPr>
          <p:cNvSpPr/>
          <p:nvPr/>
        </p:nvSpPr>
        <p:spPr>
          <a:xfrm>
            <a:off x="13337796" y="4678806"/>
            <a:ext cx="2116799" cy="108098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9" name="TextBox 8">
            <a:extLst>
              <a:ext uri="{FF2B5EF4-FFF2-40B4-BE49-F238E27FC236}">
                <a16:creationId xmlns:a16="http://schemas.microsoft.com/office/drawing/2014/main" id="{6D5BD0BB-5D3B-92C1-357C-5F4C278B4136}"/>
              </a:ext>
            </a:extLst>
          </p:cNvPr>
          <p:cNvSpPr txBox="1"/>
          <p:nvPr/>
        </p:nvSpPr>
        <p:spPr>
          <a:xfrm>
            <a:off x="260648" y="331660"/>
            <a:ext cx="7254210" cy="523220"/>
          </a:xfrm>
          <a:prstGeom prst="rect">
            <a:avLst/>
          </a:prstGeom>
          <a:noFill/>
        </p:spPr>
        <p:txBody>
          <a:bodyPr wrap="square" lIns="91440" tIns="45720" rIns="91440" bIns="45720" rtlCol="0" anchor="t">
            <a:spAutoFit/>
          </a:bodyPr>
          <a:lstStyle/>
          <a:p>
            <a:r>
              <a:rPr lang="en-US" altLang="ko-KR" sz="2800" b="1">
                <a:solidFill>
                  <a:srgbClr val="000000"/>
                </a:solidFill>
                <a:latin typeface="맑은 고딕"/>
                <a:ea typeface="맑은 고딕"/>
              </a:rPr>
              <a:t>2</a:t>
            </a:r>
            <a:r>
              <a:rPr lang="en-US" altLang="ko-KR" sz="2800" b="1" u="none">
                <a:solidFill>
                  <a:srgbClr val="000000"/>
                </a:solidFill>
                <a:latin typeface="맑은 고딕"/>
                <a:ea typeface="맑은 고딕"/>
              </a:rPr>
              <a:t>. MF </a:t>
            </a:r>
            <a:r>
              <a:rPr lang="ko-KR" altLang="en-US" sz="2800" b="1" u="none">
                <a:solidFill>
                  <a:srgbClr val="000000"/>
                </a:solidFill>
                <a:latin typeface="맑은 고딕"/>
                <a:ea typeface="맑은 고딕"/>
              </a:rPr>
              <a:t>모델 구현</a:t>
            </a:r>
            <a:r>
              <a:rPr lang="ko-KR" altLang="en-US" sz="2800" b="1">
                <a:solidFill>
                  <a:srgbClr val="000000"/>
                </a:solidFill>
                <a:latin typeface="맑은 고딕"/>
                <a:ea typeface="맑은 고딕"/>
              </a:rPr>
              <a:t> 점검 </a:t>
            </a:r>
            <a:endParaRPr lang="ko-KR" altLang="en-US" sz="2800" b="1">
              <a:latin typeface="맑은 고딕"/>
              <a:ea typeface="맑은 고딕"/>
            </a:endParaRPr>
          </a:p>
        </p:txBody>
      </p:sp>
      <p:sp>
        <p:nvSpPr>
          <p:cNvPr id="2" name="Freeform 3">
            <a:extLst>
              <a:ext uri="{FF2B5EF4-FFF2-40B4-BE49-F238E27FC236}">
                <a16:creationId xmlns:a16="http://schemas.microsoft.com/office/drawing/2014/main" id="{B9EC11F8-5889-02A4-21E8-76536DB2FE2B}"/>
              </a:ext>
            </a:extLst>
          </p:cNvPr>
          <p:cNvSpPr/>
          <p:nvPr/>
        </p:nvSpPr>
        <p:spPr>
          <a:xfrm>
            <a:off x="10880201" y="384389"/>
            <a:ext cx="7031990" cy="3877767"/>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a:lstStyle/>
          <a:p>
            <a:pPr marL="571500" indent="-571500">
              <a:buFont typeface="Wingdings"/>
              <a:buChar char="q"/>
            </a:pPr>
            <a:endParaRPr kumimoji="0" lang="en-US" altLang="ko-KR" sz="3500" b="1" i="0" u="none" strike="noStrike" cap="none" normalizeH="0" baseline="0">
              <a:ln>
                <a:solidFill>
                  <a:sysClr val="windowText" lastClr="000000"/>
                </a:solidFill>
              </a:ln>
              <a:solidFill>
                <a:sysClr val="windowText" lastClr="000000"/>
              </a:solidFill>
              <a:effectLst/>
              <a:latin typeface="+mn-ea"/>
              <a:ea typeface="+mn-ea"/>
            </a:endParaRPr>
          </a:p>
          <a:p>
            <a:pPr marL="571500" indent="-571500">
              <a:buFont typeface="Wingdings"/>
              <a:buChar char="q"/>
            </a:pPr>
            <a:r>
              <a:rPr kumimoji="0" lang="en-US" altLang="ko-KR" sz="3500" b="1" i="0" u="none" strike="noStrike" cap="none" normalizeH="0" baseline="0">
                <a:ln>
                  <a:solidFill>
                    <a:sysClr val="windowText" lastClr="000000"/>
                  </a:solidFill>
                </a:ln>
                <a:solidFill>
                  <a:sysClr val="windowText" lastClr="000000"/>
                </a:solidFill>
                <a:effectLst/>
                <a:latin typeface="+mn-ea"/>
                <a:ea typeface="+mn-ea"/>
              </a:rPr>
              <a:t>Implement.</a:t>
            </a:r>
          </a:p>
          <a:p>
            <a:pPr marL="800100" lvl="1" indent="-342900">
              <a:buFont typeface="Wingdings" panose="05000000000000000000" pitchFamily="2" charset="2"/>
              <a:buChar char="§"/>
            </a:pPr>
            <a:endParaRPr lang="en-US" altLang="ko-KR" sz="2400">
              <a:latin typeface="+mn-ea"/>
            </a:endParaRPr>
          </a:p>
          <a:p>
            <a:pPr marL="1028700" lvl="1" indent="-571500">
              <a:buFont typeface="Wingdings" panose="05000000000000000000" pitchFamily="2" charset="2"/>
              <a:buChar char="Ø"/>
            </a:pPr>
            <a:r>
              <a:rPr lang="ko-KR" altLang="en-US" sz="2400">
                <a:latin typeface="+mn-ea"/>
              </a:rPr>
              <a:t>잠재 요인 행렬을 </a:t>
            </a:r>
            <a:r>
              <a:rPr lang="ko-KR" altLang="en-US" sz="2400" err="1">
                <a:latin typeface="+mn-ea"/>
              </a:rPr>
              <a:t>임베딩</a:t>
            </a:r>
            <a:endParaRPr lang="en-US" altLang="ko-KR" sz="2400">
              <a:latin typeface="+mn-ea"/>
            </a:endParaRPr>
          </a:p>
          <a:p>
            <a:pPr marL="1028700" lvl="1" indent="-571500">
              <a:buFont typeface="Wingdings" panose="05000000000000000000" pitchFamily="2" charset="2"/>
              <a:buChar char="Ø"/>
            </a:pPr>
            <a:endParaRPr lang="en-US" altLang="ko-KR" sz="2400">
              <a:latin typeface="+mn-ea"/>
            </a:endParaRPr>
          </a:p>
          <a:p>
            <a:pPr marL="1028700" lvl="1" indent="-571500">
              <a:buFont typeface="Wingdings" panose="05000000000000000000" pitchFamily="2" charset="2"/>
              <a:buChar char="Ø"/>
            </a:pPr>
            <a:r>
              <a:rPr lang="en-US" altLang="ko-KR" sz="2400">
                <a:latin typeface="+mn-ea"/>
              </a:rPr>
              <a:t>Element-wise Product</a:t>
            </a:r>
            <a:r>
              <a:rPr lang="ko-KR" altLang="en-US" sz="2400">
                <a:latin typeface="+mn-ea"/>
              </a:rPr>
              <a:t>로 예측 평점 계산</a:t>
            </a:r>
            <a:endParaRPr lang="en-US" altLang="ko-KR" sz="2400">
              <a:latin typeface="+mn-ea"/>
            </a:endParaRPr>
          </a:p>
          <a:p>
            <a:pPr lvl="1"/>
            <a:endParaRPr lang="en-US" altLang="ko-KR" sz="2400">
              <a:latin typeface="+mn-ea"/>
            </a:endParaRPr>
          </a:p>
          <a:p>
            <a:endParaRPr lang="ko-KR" altLang="en-US">
              <a:latin typeface="+mn-ea"/>
            </a:endParaRPr>
          </a:p>
        </p:txBody>
      </p:sp>
      <p:sp>
        <p:nvSpPr>
          <p:cNvPr id="4" name="Freeform 3">
            <a:extLst>
              <a:ext uri="{FF2B5EF4-FFF2-40B4-BE49-F238E27FC236}">
                <a16:creationId xmlns:a16="http://schemas.microsoft.com/office/drawing/2014/main" id="{931F4875-0F06-E1A7-2F88-F8D379213E87}"/>
              </a:ext>
            </a:extLst>
          </p:cNvPr>
          <p:cNvSpPr/>
          <p:nvPr/>
        </p:nvSpPr>
        <p:spPr>
          <a:xfrm>
            <a:off x="10785734" y="6216339"/>
            <a:ext cx="7220921" cy="249624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marL="285750" indent="-285750">
              <a:buFont typeface="Wingdings" panose="05000000000000000000" pitchFamily="2" charset="2"/>
              <a:buChar char="v"/>
            </a:pPr>
            <a:endParaRPr lang="en-US" altLang="ko-KR">
              <a:latin typeface="+mn-ea"/>
            </a:endParaRPr>
          </a:p>
          <a:p>
            <a:pPr marL="285750" indent="-285750">
              <a:buFont typeface="Wingdings" panose="05000000000000000000" pitchFamily="2" charset="2"/>
              <a:buChar char="v"/>
            </a:pPr>
            <a:r>
              <a:rPr lang="en-US" altLang="ko-KR" sz="3600" b="1">
                <a:latin typeface="맑은 고딕"/>
                <a:ea typeface="맑은 고딕"/>
              </a:rPr>
              <a:t> Recommendation.</a:t>
            </a:r>
          </a:p>
          <a:p>
            <a:endParaRPr lang="en-US" altLang="ko-KR" sz="2400" b="1">
              <a:latin typeface="맑은 고딕"/>
              <a:ea typeface="맑은 고딕"/>
            </a:endParaRPr>
          </a:p>
          <a:p>
            <a:pPr marL="1028700" lvl="1" indent="-571500">
              <a:buFont typeface="Wingdings" panose="05000000000000000000" pitchFamily="2" charset="2"/>
              <a:buChar char="Ø"/>
            </a:pPr>
            <a:r>
              <a:rPr lang="ko-KR" altLang="en-US" sz="2400">
                <a:latin typeface="맑은 고딕"/>
                <a:ea typeface="맑은 고딕"/>
              </a:rPr>
              <a:t>방문하지 않은 장소의 평점 예측</a:t>
            </a:r>
            <a:endParaRPr lang="en-US" altLang="ko-KR" sz="2400">
              <a:latin typeface="맑은 고딕"/>
              <a:ea typeface="맑은 고딕"/>
            </a:endParaRPr>
          </a:p>
          <a:p>
            <a:pPr marL="1028700" lvl="1" indent="-571500">
              <a:buFont typeface="Wingdings" panose="05000000000000000000" pitchFamily="2" charset="2"/>
              <a:buChar char="Ø"/>
            </a:pPr>
            <a:endParaRPr lang="en-US" altLang="ko-KR" sz="2400">
              <a:latin typeface="맑은 고딕"/>
              <a:ea typeface="맑은 고딕"/>
            </a:endParaRPr>
          </a:p>
          <a:p>
            <a:pPr marL="1028700" lvl="1" indent="-571500">
              <a:buFont typeface="Wingdings" panose="05000000000000000000" pitchFamily="2" charset="2"/>
              <a:buChar char="Ø"/>
            </a:pPr>
            <a:r>
              <a:rPr lang="ko-KR" altLang="en-US" sz="2400">
                <a:latin typeface="맑은 고딕"/>
                <a:ea typeface="맑은 고딕"/>
              </a:rPr>
              <a:t>예측 평점이 가장 높은 </a:t>
            </a:r>
            <a:r>
              <a:rPr lang="en-US" altLang="ko-KR" sz="2400">
                <a:latin typeface="맑은 고딕"/>
                <a:ea typeface="맑은 고딕"/>
              </a:rPr>
              <a:t>K</a:t>
            </a:r>
            <a:r>
              <a:rPr lang="ko-KR" altLang="en-US" sz="2400">
                <a:latin typeface="맑은 고딕"/>
                <a:ea typeface="맑은 고딕"/>
              </a:rPr>
              <a:t>개를 추천</a:t>
            </a:r>
            <a:endParaRPr lang="en-US" altLang="ko-KR" sz="2400">
              <a:latin typeface="맑은 고딕"/>
              <a:ea typeface="맑은 고딕"/>
            </a:endParaRPr>
          </a:p>
        </p:txBody>
      </p:sp>
      <p:graphicFrame>
        <p:nvGraphicFramePr>
          <p:cNvPr id="6" name="표 5">
            <a:extLst>
              <a:ext uri="{FF2B5EF4-FFF2-40B4-BE49-F238E27FC236}">
                <a16:creationId xmlns:a16="http://schemas.microsoft.com/office/drawing/2014/main" id="{3C28C56D-53E9-DA30-2C02-36139771A2D9}"/>
              </a:ext>
            </a:extLst>
          </p:cNvPr>
          <p:cNvGraphicFramePr>
            <a:graphicFrameLocks noGrp="1"/>
          </p:cNvGraphicFramePr>
          <p:nvPr>
            <p:extLst>
              <p:ext uri="{D42A27DB-BD31-4B8C-83A1-F6EECF244321}">
                <p14:modId xmlns:p14="http://schemas.microsoft.com/office/powerpoint/2010/main" val="1959037623"/>
              </p:ext>
            </p:extLst>
          </p:nvPr>
        </p:nvGraphicFramePr>
        <p:xfrm>
          <a:off x="2618820" y="8791678"/>
          <a:ext cx="3128495" cy="370840"/>
        </p:xfrm>
        <a:graphic>
          <a:graphicData uri="http://schemas.openxmlformats.org/drawingml/2006/table">
            <a:tbl>
              <a:tblPr firstRow="1" bandRow="1">
                <a:tableStyleId>{5C22544A-7EE6-4342-B048-85BDC9FD1C3A}</a:tableStyleId>
              </a:tblPr>
              <a:tblGrid>
                <a:gridCol w="625699">
                  <a:extLst>
                    <a:ext uri="{9D8B030D-6E8A-4147-A177-3AD203B41FA5}">
                      <a16:colId xmlns:a16="http://schemas.microsoft.com/office/drawing/2014/main" val="306082956"/>
                    </a:ext>
                  </a:extLst>
                </a:gridCol>
                <a:gridCol w="625699">
                  <a:extLst>
                    <a:ext uri="{9D8B030D-6E8A-4147-A177-3AD203B41FA5}">
                      <a16:colId xmlns:a16="http://schemas.microsoft.com/office/drawing/2014/main" val="2466904866"/>
                    </a:ext>
                  </a:extLst>
                </a:gridCol>
                <a:gridCol w="625699">
                  <a:extLst>
                    <a:ext uri="{9D8B030D-6E8A-4147-A177-3AD203B41FA5}">
                      <a16:colId xmlns:a16="http://schemas.microsoft.com/office/drawing/2014/main" val="2029269894"/>
                    </a:ext>
                  </a:extLst>
                </a:gridCol>
                <a:gridCol w="625699">
                  <a:extLst>
                    <a:ext uri="{9D8B030D-6E8A-4147-A177-3AD203B41FA5}">
                      <a16:colId xmlns:a16="http://schemas.microsoft.com/office/drawing/2014/main" val="1690085188"/>
                    </a:ext>
                  </a:extLst>
                </a:gridCol>
                <a:gridCol w="625699">
                  <a:extLst>
                    <a:ext uri="{9D8B030D-6E8A-4147-A177-3AD203B41FA5}">
                      <a16:colId xmlns:a16="http://schemas.microsoft.com/office/drawing/2014/main" val="568264521"/>
                    </a:ext>
                  </a:extLst>
                </a:gridCol>
              </a:tblGrid>
              <a:tr h="370840">
                <a:tc>
                  <a:txBody>
                    <a:bodyPr/>
                    <a:lstStyle/>
                    <a:p>
                      <a:pPr algn="ctr" latinLnBrk="1"/>
                      <a:r>
                        <a:rPr lang="en-US" altLang="ko-KR">
                          <a:solidFill>
                            <a:schemeClr val="tx1"/>
                          </a:solidFill>
                        </a:rPr>
                        <a:t>0</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1</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2"/>
                    </a:solidFill>
                  </a:tcPr>
                </a:tc>
                <a:tc>
                  <a:txBody>
                    <a:bodyPr/>
                    <a:lstStyle/>
                    <a:p>
                      <a:pPr algn="ctr" latinLnBrk="1"/>
                      <a:r>
                        <a:rPr lang="en-US" altLang="ko-KR">
                          <a:solidFill>
                            <a:schemeClr val="tx1"/>
                          </a:solidFill>
                        </a:rPr>
                        <a:t>…..</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altLang="ko-KR">
                          <a:solidFill>
                            <a:schemeClr val="tx1"/>
                          </a:solidFill>
                        </a:rPr>
                        <a:t>0</a:t>
                      </a:r>
                      <a:endParaRPr lang="ko-KR" alt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0">
                      <a:noFill/>
                    </a:lnTlToBr>
                    <a:lnBlToTr w="0">
                      <a:noFill/>
                    </a:lnBlToTr>
                    <a:solidFill>
                      <a:schemeClr val="bg1"/>
                    </a:solidFill>
                  </a:tcPr>
                </a:tc>
                <a:tc>
                  <a:txBody>
                    <a:bodyPr/>
                    <a:lstStyle/>
                    <a:p>
                      <a:pPr lvl="0" algn="ctr">
                        <a:buNone/>
                      </a:pPr>
                      <a:r>
                        <a:rPr lang="en-US" altLang="ko-KR">
                          <a:solidFill>
                            <a:schemeClr val="tx1"/>
                          </a:solidFill>
                        </a:rPr>
                        <a:t>0</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solidFill>
                  </a:tcPr>
                </a:tc>
                <a:extLst>
                  <a:ext uri="{0D108BD9-81ED-4DB2-BD59-A6C34878D82A}">
                    <a16:rowId xmlns:a16="http://schemas.microsoft.com/office/drawing/2014/main" val="2991389969"/>
                  </a:ext>
                </a:extLst>
              </a:tr>
            </a:tbl>
          </a:graphicData>
        </a:graphic>
      </p:graphicFrame>
      <p:sp>
        <p:nvSpPr>
          <p:cNvPr id="8" name="TextBox 7">
            <a:extLst>
              <a:ext uri="{FF2B5EF4-FFF2-40B4-BE49-F238E27FC236}">
                <a16:creationId xmlns:a16="http://schemas.microsoft.com/office/drawing/2014/main" id="{4C359BF4-53BD-5A5E-56D1-42B18100AE16}"/>
              </a:ext>
            </a:extLst>
          </p:cNvPr>
          <p:cNvSpPr txBox="1"/>
          <p:nvPr/>
        </p:nvSpPr>
        <p:spPr>
          <a:xfrm>
            <a:off x="2692969" y="9334569"/>
            <a:ext cx="2982291" cy="369332"/>
          </a:xfrm>
          <a:prstGeom prst="rect">
            <a:avLst/>
          </a:prstGeom>
          <a:noFill/>
        </p:spPr>
        <p:txBody>
          <a:bodyPr wrap="none" lIns="91440" tIns="45720" rIns="91440" bIns="45720" rtlCol="0" anchor="t">
            <a:spAutoFit/>
          </a:bodyPr>
          <a:lstStyle/>
          <a:p>
            <a:r>
              <a:rPr lang="en-US" altLang="ko-KR" b="1">
                <a:ea typeface="맑은 고딕"/>
              </a:rPr>
              <a:t>User One-hot Representation</a:t>
            </a:r>
          </a:p>
        </p:txBody>
      </p:sp>
      <p:sp>
        <p:nvSpPr>
          <p:cNvPr id="10" name="TextBox 9">
            <a:extLst>
              <a:ext uri="{FF2B5EF4-FFF2-40B4-BE49-F238E27FC236}">
                <a16:creationId xmlns:a16="http://schemas.microsoft.com/office/drawing/2014/main" id="{9DDE0384-2F34-F5F2-312A-8169CB802F04}"/>
              </a:ext>
            </a:extLst>
          </p:cNvPr>
          <p:cNvSpPr txBox="1"/>
          <p:nvPr/>
        </p:nvSpPr>
        <p:spPr>
          <a:xfrm>
            <a:off x="6006038" y="9334569"/>
            <a:ext cx="3471207" cy="369332"/>
          </a:xfrm>
          <a:prstGeom prst="rect">
            <a:avLst/>
          </a:prstGeom>
          <a:noFill/>
        </p:spPr>
        <p:txBody>
          <a:bodyPr wrap="none" lIns="91440" tIns="45720" rIns="91440" bIns="45720" rtlCol="0" anchor="t">
            <a:spAutoFit/>
          </a:bodyPr>
          <a:lstStyle/>
          <a:p>
            <a:r>
              <a:rPr lang="en-US" altLang="ko-KR" b="1">
                <a:solidFill>
                  <a:schemeClr val="tx1"/>
                </a:solidFill>
              </a:rPr>
              <a:t>Business</a:t>
            </a:r>
            <a:r>
              <a:rPr lang="en-US" b="1">
                <a:ea typeface="Calibri"/>
              </a:rPr>
              <a:t> One-hot Representation</a:t>
            </a:r>
            <a:endParaRPr lang="en-US">
              <a:ea typeface="Calibri"/>
            </a:endParaRPr>
          </a:p>
        </p:txBody>
      </p:sp>
      <p:sp>
        <p:nvSpPr>
          <p:cNvPr id="11" name="TextBox 10">
            <a:extLst>
              <a:ext uri="{FF2B5EF4-FFF2-40B4-BE49-F238E27FC236}">
                <a16:creationId xmlns:a16="http://schemas.microsoft.com/office/drawing/2014/main" id="{D37F3956-5FC1-5DD1-1EDF-16F59B708297}"/>
              </a:ext>
            </a:extLst>
          </p:cNvPr>
          <p:cNvSpPr txBox="1"/>
          <p:nvPr/>
        </p:nvSpPr>
        <p:spPr>
          <a:xfrm>
            <a:off x="1125613" y="8652858"/>
            <a:ext cx="938077" cy="830997"/>
          </a:xfrm>
          <a:prstGeom prst="rect">
            <a:avLst/>
          </a:prstGeom>
          <a:noFill/>
        </p:spPr>
        <p:txBody>
          <a:bodyPr wrap="none" lIns="91440" tIns="45720" rIns="91440" bIns="45720" rtlCol="0" anchor="t">
            <a:spAutoFit/>
          </a:bodyPr>
          <a:lstStyle/>
          <a:p>
            <a:pPr algn="ctr"/>
            <a:r>
              <a:rPr lang="en-US" altLang="ko-KR" sz="2400" b="1">
                <a:ea typeface="맑은 고딕"/>
              </a:rPr>
              <a:t>Input </a:t>
            </a:r>
          </a:p>
          <a:p>
            <a:pPr algn="ctr"/>
            <a:r>
              <a:rPr lang="en-US" altLang="ko-KR" sz="2400" b="1">
                <a:ea typeface="맑은 고딕"/>
              </a:rPr>
              <a:t>Layer</a:t>
            </a:r>
            <a:endParaRPr lang="ko-KR" altLang="en-US" sz="2400" b="1">
              <a:ea typeface="맑은 고딕"/>
            </a:endParaRPr>
          </a:p>
        </p:txBody>
      </p:sp>
      <p:sp>
        <p:nvSpPr>
          <p:cNvPr id="12" name="직사각형 11">
            <a:extLst>
              <a:ext uri="{FF2B5EF4-FFF2-40B4-BE49-F238E27FC236}">
                <a16:creationId xmlns:a16="http://schemas.microsoft.com/office/drawing/2014/main" id="{11047900-196D-3C1A-B4EC-D010C705FEAA}"/>
              </a:ext>
            </a:extLst>
          </p:cNvPr>
          <p:cNvSpPr/>
          <p:nvPr/>
        </p:nvSpPr>
        <p:spPr>
          <a:xfrm>
            <a:off x="2844448" y="6768446"/>
            <a:ext cx="2897903" cy="858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User Latent Vector</a:t>
            </a:r>
            <a:endParaRPr lang="ko-KR" altLang="en-US" b="1">
              <a:solidFill>
                <a:schemeClr val="tx1"/>
              </a:solidFill>
            </a:endParaRPr>
          </a:p>
        </p:txBody>
      </p:sp>
      <p:sp>
        <p:nvSpPr>
          <p:cNvPr id="14" name="TextBox 13">
            <a:extLst>
              <a:ext uri="{FF2B5EF4-FFF2-40B4-BE49-F238E27FC236}">
                <a16:creationId xmlns:a16="http://schemas.microsoft.com/office/drawing/2014/main" id="{B3C060E6-AF6E-2E11-4590-8742609EF7A0}"/>
              </a:ext>
            </a:extLst>
          </p:cNvPr>
          <p:cNvSpPr txBox="1"/>
          <p:nvPr/>
        </p:nvSpPr>
        <p:spPr>
          <a:xfrm>
            <a:off x="748907" y="6829804"/>
            <a:ext cx="1691489" cy="830997"/>
          </a:xfrm>
          <a:prstGeom prst="rect">
            <a:avLst/>
          </a:prstGeom>
          <a:noFill/>
        </p:spPr>
        <p:txBody>
          <a:bodyPr wrap="none" rtlCol="0">
            <a:spAutoFit/>
          </a:bodyPr>
          <a:lstStyle/>
          <a:p>
            <a:pPr algn="ctr"/>
            <a:r>
              <a:rPr lang="en-US" altLang="ko-KR" sz="2400" b="1"/>
              <a:t>Embedding </a:t>
            </a:r>
          </a:p>
          <a:p>
            <a:pPr algn="ctr"/>
            <a:r>
              <a:rPr lang="en-US" altLang="ko-KR" sz="2400" b="1"/>
              <a:t>Layer</a:t>
            </a:r>
            <a:endParaRPr lang="ko-KR" altLang="en-US" sz="2400" b="1"/>
          </a:p>
        </p:txBody>
      </p:sp>
      <p:sp>
        <p:nvSpPr>
          <p:cNvPr id="29" name="TextBox 28">
            <a:extLst>
              <a:ext uri="{FF2B5EF4-FFF2-40B4-BE49-F238E27FC236}">
                <a16:creationId xmlns:a16="http://schemas.microsoft.com/office/drawing/2014/main" id="{239E8110-C66A-9527-68A4-D961D173587B}"/>
              </a:ext>
            </a:extLst>
          </p:cNvPr>
          <p:cNvSpPr txBox="1"/>
          <p:nvPr/>
        </p:nvSpPr>
        <p:spPr>
          <a:xfrm>
            <a:off x="496334" y="4482216"/>
            <a:ext cx="2196635" cy="830997"/>
          </a:xfrm>
          <a:prstGeom prst="rect">
            <a:avLst/>
          </a:prstGeom>
          <a:noFill/>
        </p:spPr>
        <p:txBody>
          <a:bodyPr wrap="square" lIns="91440" tIns="45720" rIns="91440" bIns="45720" rtlCol="0" anchor="t">
            <a:spAutoFit/>
          </a:bodyPr>
          <a:lstStyle/>
          <a:p>
            <a:pPr algn="ctr"/>
            <a:r>
              <a:rPr lang="en-US" sz="2400" b="1">
                <a:ea typeface="Calibri"/>
              </a:rPr>
              <a:t>Element-wise </a:t>
            </a:r>
          </a:p>
          <a:p>
            <a:pPr algn="ctr"/>
            <a:r>
              <a:rPr lang="en-US" sz="2400" b="1">
                <a:ea typeface="Calibri"/>
              </a:rPr>
              <a:t>Product Layer</a:t>
            </a:r>
            <a:endParaRPr lang="en-US" sz="2400" b="1">
              <a:ea typeface="Calibri"/>
              <a:cs typeface="Calibri"/>
            </a:endParaRPr>
          </a:p>
        </p:txBody>
      </p:sp>
      <mc:AlternateContent xmlns:mc="http://schemas.openxmlformats.org/markup-compatibility/2006" xmlns:a14="http://schemas.microsoft.com/office/drawing/2010/main">
        <mc:Choice Requires="a14">
          <p:sp>
            <p:nvSpPr>
              <p:cNvPr id="35" name="타원 34">
                <a:extLst>
                  <a:ext uri="{FF2B5EF4-FFF2-40B4-BE49-F238E27FC236}">
                    <a16:creationId xmlns:a16="http://schemas.microsoft.com/office/drawing/2014/main" id="{D9FD8D09-63DD-B5E1-A036-CD7D85658A39}"/>
                  </a:ext>
                </a:extLst>
              </p:cNvPr>
              <p:cNvSpPr/>
              <p:nvPr/>
            </p:nvSpPr>
            <p:spPr>
              <a:xfrm>
                <a:off x="5548243" y="1927728"/>
                <a:ext cx="701567" cy="6567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ko-KR" altLang="en-US" i="1" dirty="0" smtClean="0">
                              <a:solidFill>
                                <a:schemeClr val="tx1"/>
                              </a:solidFill>
                              <a:latin typeface="Cambria Math" panose="02040503050406030204" pitchFamily="18" charset="0"/>
                            </a:rPr>
                          </m:ctrlPr>
                        </m:sSubPr>
                        <m:e>
                          <m:acc>
                            <m:accPr>
                              <m:chr m:val="̂"/>
                              <m:ctrlPr>
                                <a:rPr lang="ko-KR" altLang="en-US" i="1" dirty="0">
                                  <a:solidFill>
                                    <a:schemeClr val="tx1"/>
                                  </a:solidFill>
                                  <a:latin typeface="Cambria Math" panose="02040503050406030204" pitchFamily="18" charset="0"/>
                                </a:rPr>
                              </m:ctrlPr>
                            </m:accPr>
                            <m:e>
                              <m:r>
                                <a:rPr lang="ko-KR" altLang="en-US" i="1" dirty="0">
                                  <a:solidFill>
                                    <a:schemeClr val="tx1"/>
                                  </a:solidFill>
                                  <a:latin typeface="Cambria Math" panose="02040503050406030204" pitchFamily="18" charset="0"/>
                                </a:rPr>
                                <m:t>𝑦</m:t>
                              </m:r>
                            </m:e>
                          </m:acc>
                        </m:e>
                        <m:sub>
                          <m:r>
                            <a:rPr lang="ko-KR" altLang="en-US" i="1" dirty="0">
                              <a:solidFill>
                                <a:schemeClr val="tx1"/>
                              </a:solidFill>
                              <a:latin typeface="Cambria Math" panose="02040503050406030204" pitchFamily="18" charset="0"/>
                            </a:rPr>
                            <m:t>𝑢𝑖</m:t>
                          </m:r>
                        </m:sub>
                      </m:sSub>
                    </m:oMath>
                  </m:oMathPara>
                </a14:m>
                <a:endParaRPr lang="ko-KR" altLang="en-US">
                  <a:solidFill>
                    <a:schemeClr val="tx1"/>
                  </a:solidFill>
                </a:endParaRPr>
              </a:p>
            </p:txBody>
          </p:sp>
        </mc:Choice>
        <mc:Fallback xmlns="">
          <p:sp>
            <p:nvSpPr>
              <p:cNvPr id="35" name="타원 34">
                <a:extLst>
                  <a:ext uri="{FF2B5EF4-FFF2-40B4-BE49-F238E27FC236}">
                    <a16:creationId xmlns:a16="http://schemas.microsoft.com/office/drawing/2014/main" id="{D9FD8D09-63DD-B5E1-A036-CD7D85658A39}"/>
                  </a:ext>
                </a:extLst>
              </p:cNvPr>
              <p:cNvSpPr>
                <a:spLocks noRot="1" noChangeAspect="1" noMove="1" noResize="1" noEditPoints="1" noAdjustHandles="1" noChangeArrowheads="1" noChangeShapeType="1" noTextEdit="1"/>
              </p:cNvSpPr>
              <p:nvPr/>
            </p:nvSpPr>
            <p:spPr>
              <a:xfrm>
                <a:off x="5548243" y="1927728"/>
                <a:ext cx="701567" cy="6567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타원 35">
                <a:extLst>
                  <a:ext uri="{FF2B5EF4-FFF2-40B4-BE49-F238E27FC236}">
                    <a16:creationId xmlns:a16="http://schemas.microsoft.com/office/drawing/2014/main" id="{DEA900C3-75B5-305F-8024-6D3D40AAEC46}"/>
                  </a:ext>
                </a:extLst>
              </p:cNvPr>
              <p:cNvSpPr/>
              <p:nvPr/>
            </p:nvSpPr>
            <p:spPr>
              <a:xfrm>
                <a:off x="8118519" y="1868865"/>
                <a:ext cx="701567" cy="6567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ko-KR" altLang="en-US"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𝑦</m:t>
                          </m:r>
                        </m:e>
                        <m:sub>
                          <m:r>
                            <a:rPr lang="ko-KR" altLang="en-US" i="1" smtClean="0">
                              <a:solidFill>
                                <a:schemeClr val="tx1"/>
                              </a:solidFill>
                              <a:latin typeface="Cambria Math" panose="02040503050406030204" pitchFamily="18" charset="0"/>
                            </a:rPr>
                            <m:t>𝑢𝑖</m:t>
                          </m:r>
                        </m:sub>
                      </m:sSub>
                    </m:oMath>
                  </m:oMathPara>
                </a14:m>
                <a:endParaRPr lang="ko-KR" altLang="en-US">
                  <a:solidFill>
                    <a:schemeClr val="tx1"/>
                  </a:solidFill>
                </a:endParaRPr>
              </a:p>
            </p:txBody>
          </p:sp>
        </mc:Choice>
        <mc:Fallback xmlns="">
          <p:sp>
            <p:nvSpPr>
              <p:cNvPr id="36" name="타원 35">
                <a:extLst>
                  <a:ext uri="{FF2B5EF4-FFF2-40B4-BE49-F238E27FC236}">
                    <a16:creationId xmlns:a16="http://schemas.microsoft.com/office/drawing/2014/main" id="{DEA900C3-75B5-305F-8024-6D3D40AAEC46}"/>
                  </a:ext>
                </a:extLst>
              </p:cNvPr>
              <p:cNvSpPr>
                <a:spLocks noRot="1" noChangeAspect="1" noMove="1" noResize="1" noEditPoints="1" noAdjustHandles="1" noChangeArrowheads="1" noChangeShapeType="1" noTextEdit="1"/>
              </p:cNvSpPr>
              <p:nvPr/>
            </p:nvSpPr>
            <p:spPr>
              <a:xfrm>
                <a:off x="8118519" y="1868865"/>
                <a:ext cx="701567" cy="656751"/>
              </a:xfrm>
              <a:prstGeom prst="ellipse">
                <a:avLst/>
              </a:prstGeom>
              <a:blipFill>
                <a:blip r:embed="rId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A309C12-F960-D012-A3B2-9747FA5BADC3}"/>
              </a:ext>
            </a:extLst>
          </p:cNvPr>
          <p:cNvSpPr txBox="1"/>
          <p:nvPr/>
        </p:nvSpPr>
        <p:spPr>
          <a:xfrm>
            <a:off x="849223" y="1966409"/>
            <a:ext cx="1490857" cy="461665"/>
          </a:xfrm>
          <a:prstGeom prst="rect">
            <a:avLst/>
          </a:prstGeom>
          <a:noFill/>
        </p:spPr>
        <p:txBody>
          <a:bodyPr wrap="none" rtlCol="0">
            <a:spAutoFit/>
          </a:bodyPr>
          <a:lstStyle/>
          <a:p>
            <a:pPr algn="ctr"/>
            <a:r>
              <a:rPr lang="en-US" altLang="ko-KR" sz="2400" b="1"/>
              <a:t>Prediction</a:t>
            </a:r>
            <a:endParaRPr lang="ko-KR" altLang="en-US" sz="2400" b="1"/>
          </a:p>
        </p:txBody>
      </p:sp>
      <p:cxnSp>
        <p:nvCxnSpPr>
          <p:cNvPr id="40" name="직선 화살표 연결선 39">
            <a:extLst>
              <a:ext uri="{FF2B5EF4-FFF2-40B4-BE49-F238E27FC236}">
                <a16:creationId xmlns:a16="http://schemas.microsoft.com/office/drawing/2014/main" id="{C151ABD4-4F26-0675-CCB4-BBED7C019068}"/>
              </a:ext>
            </a:extLst>
          </p:cNvPr>
          <p:cNvCxnSpPr>
            <a:cxnSpLocks/>
          </p:cNvCxnSpPr>
          <p:nvPr/>
        </p:nvCxnSpPr>
        <p:spPr>
          <a:xfrm flipH="1">
            <a:off x="6278838" y="2251665"/>
            <a:ext cx="1692574" cy="44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2A9A9B-BB18-8CBF-7143-BF49297E49D0}"/>
              </a:ext>
            </a:extLst>
          </p:cNvPr>
          <p:cNvSpPr txBox="1"/>
          <p:nvPr/>
        </p:nvSpPr>
        <p:spPr>
          <a:xfrm>
            <a:off x="6494842" y="1675728"/>
            <a:ext cx="1202509" cy="461665"/>
          </a:xfrm>
          <a:prstGeom prst="rect">
            <a:avLst/>
          </a:prstGeom>
          <a:noFill/>
        </p:spPr>
        <p:txBody>
          <a:bodyPr wrap="none" rtlCol="0">
            <a:spAutoFit/>
          </a:bodyPr>
          <a:lstStyle/>
          <a:p>
            <a:r>
              <a:rPr lang="en-US" altLang="ko-KR" sz="2400" b="1"/>
              <a:t>Training</a:t>
            </a:r>
            <a:endParaRPr lang="ko-KR" altLang="en-US" sz="2400" b="1"/>
          </a:p>
        </p:txBody>
      </p:sp>
      <p:graphicFrame>
        <p:nvGraphicFramePr>
          <p:cNvPr id="3" name="표 2">
            <a:extLst>
              <a:ext uri="{FF2B5EF4-FFF2-40B4-BE49-F238E27FC236}">
                <a16:creationId xmlns:a16="http://schemas.microsoft.com/office/drawing/2014/main" id="{431CAE7D-C83B-EF42-57B6-DD3A72FFDB06}"/>
              </a:ext>
            </a:extLst>
          </p:cNvPr>
          <p:cNvGraphicFramePr>
            <a:graphicFrameLocks noGrp="1"/>
          </p:cNvGraphicFramePr>
          <p:nvPr>
            <p:extLst>
              <p:ext uri="{D42A27DB-BD31-4B8C-83A1-F6EECF244321}">
                <p14:modId xmlns:p14="http://schemas.microsoft.com/office/powerpoint/2010/main" val="1105050011"/>
              </p:ext>
            </p:extLst>
          </p:nvPr>
        </p:nvGraphicFramePr>
        <p:xfrm>
          <a:off x="6000847" y="8791677"/>
          <a:ext cx="3128495" cy="370840"/>
        </p:xfrm>
        <a:graphic>
          <a:graphicData uri="http://schemas.openxmlformats.org/drawingml/2006/table">
            <a:tbl>
              <a:tblPr firstRow="1" bandRow="1">
                <a:tableStyleId>{5C22544A-7EE6-4342-B048-85BDC9FD1C3A}</a:tableStyleId>
              </a:tblPr>
              <a:tblGrid>
                <a:gridCol w="625699">
                  <a:extLst>
                    <a:ext uri="{9D8B030D-6E8A-4147-A177-3AD203B41FA5}">
                      <a16:colId xmlns:a16="http://schemas.microsoft.com/office/drawing/2014/main" val="306082956"/>
                    </a:ext>
                  </a:extLst>
                </a:gridCol>
                <a:gridCol w="625699">
                  <a:extLst>
                    <a:ext uri="{9D8B030D-6E8A-4147-A177-3AD203B41FA5}">
                      <a16:colId xmlns:a16="http://schemas.microsoft.com/office/drawing/2014/main" val="2466904866"/>
                    </a:ext>
                  </a:extLst>
                </a:gridCol>
                <a:gridCol w="625699">
                  <a:extLst>
                    <a:ext uri="{9D8B030D-6E8A-4147-A177-3AD203B41FA5}">
                      <a16:colId xmlns:a16="http://schemas.microsoft.com/office/drawing/2014/main" val="2029269894"/>
                    </a:ext>
                  </a:extLst>
                </a:gridCol>
                <a:gridCol w="625699">
                  <a:extLst>
                    <a:ext uri="{9D8B030D-6E8A-4147-A177-3AD203B41FA5}">
                      <a16:colId xmlns:a16="http://schemas.microsoft.com/office/drawing/2014/main" val="1690085188"/>
                    </a:ext>
                  </a:extLst>
                </a:gridCol>
                <a:gridCol w="625699">
                  <a:extLst>
                    <a:ext uri="{9D8B030D-6E8A-4147-A177-3AD203B41FA5}">
                      <a16:colId xmlns:a16="http://schemas.microsoft.com/office/drawing/2014/main" val="568264521"/>
                    </a:ext>
                  </a:extLst>
                </a:gridCol>
              </a:tblGrid>
              <a:tr h="370840">
                <a:tc>
                  <a:txBody>
                    <a:bodyPr/>
                    <a:lstStyle/>
                    <a:p>
                      <a:pPr algn="ctr" latinLnBrk="1"/>
                      <a:r>
                        <a:rPr lang="en-US" altLang="ko-KR">
                          <a:solidFill>
                            <a:schemeClr val="tx1"/>
                          </a:solidFill>
                        </a:rPr>
                        <a:t>0</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altLang="ko-KR">
                          <a:solidFill>
                            <a:schemeClr val="tx1"/>
                          </a:solidFill>
                        </a:rPr>
                        <a:t>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0">
                      <a:noFill/>
                    </a:lnTlToBr>
                    <a:lnBlToTr w="0">
                      <a:noFill/>
                    </a:lnBlToTr>
                    <a:solidFill>
                      <a:srgbClr val="FCD5B5"/>
                    </a:solidFill>
                  </a:tcPr>
                </a:tc>
                <a:tc>
                  <a:txBody>
                    <a:bodyPr/>
                    <a:lstStyle/>
                    <a:p>
                      <a:pPr lvl="0" algn="ctr">
                        <a:buNone/>
                      </a:pPr>
                      <a:r>
                        <a:rPr lang="en-US" altLang="ko-KR">
                          <a:solidFill>
                            <a:schemeClr val="tx1"/>
                          </a:solidFill>
                        </a:rPr>
                        <a:t>0</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solidFill>
                  </a:tcPr>
                </a:tc>
                <a:extLst>
                  <a:ext uri="{0D108BD9-81ED-4DB2-BD59-A6C34878D82A}">
                    <a16:rowId xmlns:a16="http://schemas.microsoft.com/office/drawing/2014/main" val="2991389969"/>
                  </a:ext>
                </a:extLst>
              </a:tr>
            </a:tbl>
          </a:graphicData>
        </a:graphic>
      </p:graphicFrame>
      <p:cxnSp>
        <p:nvCxnSpPr>
          <p:cNvPr id="23" name="직선 화살표 연결선 22">
            <a:extLst>
              <a:ext uri="{FF2B5EF4-FFF2-40B4-BE49-F238E27FC236}">
                <a16:creationId xmlns:a16="http://schemas.microsoft.com/office/drawing/2014/main" id="{645DB567-9889-D00E-241F-8D9539ADBA03}"/>
              </a:ext>
            </a:extLst>
          </p:cNvPr>
          <p:cNvCxnSpPr>
            <a:cxnSpLocks/>
          </p:cNvCxnSpPr>
          <p:nvPr/>
        </p:nvCxnSpPr>
        <p:spPr>
          <a:xfrm flipV="1">
            <a:off x="5894009" y="2673532"/>
            <a:ext cx="5017" cy="15886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그룹 82">
            <a:extLst>
              <a:ext uri="{FF2B5EF4-FFF2-40B4-BE49-F238E27FC236}">
                <a16:creationId xmlns:a16="http://schemas.microsoft.com/office/drawing/2014/main" id="{230BD138-D1CA-692C-E6BB-81D120B080CC}"/>
              </a:ext>
            </a:extLst>
          </p:cNvPr>
          <p:cNvGrpSpPr/>
          <p:nvPr/>
        </p:nvGrpSpPr>
        <p:grpSpPr>
          <a:xfrm>
            <a:off x="3303552" y="7760637"/>
            <a:ext cx="2031780" cy="951946"/>
            <a:chOff x="3887752" y="7760637"/>
            <a:chExt cx="2031780" cy="951946"/>
          </a:xfrm>
        </p:grpSpPr>
        <p:grpSp>
          <p:nvGrpSpPr>
            <p:cNvPr id="76" name="그룹 75">
              <a:extLst>
                <a:ext uri="{FF2B5EF4-FFF2-40B4-BE49-F238E27FC236}">
                  <a16:creationId xmlns:a16="http://schemas.microsoft.com/office/drawing/2014/main" id="{E266AD37-F0B8-C906-A0D2-E62056D8EBC0}"/>
                </a:ext>
              </a:extLst>
            </p:cNvPr>
            <p:cNvGrpSpPr/>
            <p:nvPr/>
          </p:nvGrpSpPr>
          <p:grpSpPr>
            <a:xfrm>
              <a:off x="3887752" y="7760637"/>
              <a:ext cx="2031780" cy="945015"/>
              <a:chOff x="5450022" y="5747024"/>
              <a:chExt cx="1305986" cy="945015"/>
            </a:xfrm>
          </p:grpSpPr>
          <p:cxnSp>
            <p:nvCxnSpPr>
              <p:cNvPr id="57" name="직선 화살표 연결선 56">
                <a:extLst>
                  <a:ext uri="{FF2B5EF4-FFF2-40B4-BE49-F238E27FC236}">
                    <a16:creationId xmlns:a16="http://schemas.microsoft.com/office/drawing/2014/main" id="{0A5EF35C-3860-C67D-D995-A5E274B7DF65}"/>
                  </a:ext>
                </a:extLst>
              </p:cNvPr>
              <p:cNvCxnSpPr>
                <a:cxnSpLocks/>
              </p:cNvCxnSpPr>
              <p:nvPr/>
            </p:nvCxnSpPr>
            <p:spPr>
              <a:xfrm flipV="1">
                <a:off x="5705796" y="5780722"/>
                <a:ext cx="373847" cy="9113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9D20E2EB-2808-89AA-12E3-D70AD2B45C06}"/>
                  </a:ext>
                </a:extLst>
              </p:cNvPr>
              <p:cNvCxnSpPr>
                <a:cxnSpLocks/>
              </p:cNvCxnSpPr>
              <p:nvPr/>
            </p:nvCxnSpPr>
            <p:spPr>
              <a:xfrm flipV="1">
                <a:off x="5716717" y="5747024"/>
                <a:ext cx="52716" cy="9450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그룹 74">
                <a:extLst>
                  <a:ext uri="{FF2B5EF4-FFF2-40B4-BE49-F238E27FC236}">
                    <a16:creationId xmlns:a16="http://schemas.microsoft.com/office/drawing/2014/main" id="{51F511D9-13C3-A9FB-67B8-A3A095C000D0}"/>
                  </a:ext>
                </a:extLst>
              </p:cNvPr>
              <p:cNvGrpSpPr/>
              <p:nvPr/>
            </p:nvGrpSpPr>
            <p:grpSpPr>
              <a:xfrm>
                <a:off x="5450022" y="5766912"/>
                <a:ext cx="1305986" cy="891429"/>
                <a:chOff x="5450022" y="5766912"/>
                <a:chExt cx="1305986" cy="891429"/>
              </a:xfrm>
            </p:grpSpPr>
            <p:cxnSp>
              <p:nvCxnSpPr>
                <p:cNvPr id="43" name="직선 화살표 연결선 42">
                  <a:extLst>
                    <a:ext uri="{FF2B5EF4-FFF2-40B4-BE49-F238E27FC236}">
                      <a16:creationId xmlns:a16="http://schemas.microsoft.com/office/drawing/2014/main" id="{F490CB12-16D6-7BEE-C70F-497D1547CE3A}"/>
                    </a:ext>
                  </a:extLst>
                </p:cNvPr>
                <p:cNvCxnSpPr>
                  <a:cxnSpLocks/>
                </p:cNvCxnSpPr>
                <p:nvPr/>
              </p:nvCxnSpPr>
              <p:spPr>
                <a:xfrm flipV="1">
                  <a:off x="5717252" y="5780722"/>
                  <a:ext cx="1038756" cy="877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397A1626-9A49-68FF-F0F8-0527291024A3}"/>
                    </a:ext>
                  </a:extLst>
                </p:cNvPr>
                <p:cNvCxnSpPr>
                  <a:cxnSpLocks/>
                </p:cNvCxnSpPr>
                <p:nvPr/>
              </p:nvCxnSpPr>
              <p:spPr>
                <a:xfrm flipV="1">
                  <a:off x="5717252" y="5766912"/>
                  <a:ext cx="677193"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03324F8E-9535-DAE8-9359-AE657E450D16}"/>
                    </a:ext>
                  </a:extLst>
                </p:cNvPr>
                <p:cNvCxnSpPr>
                  <a:cxnSpLocks/>
                </p:cNvCxnSpPr>
                <p:nvPr/>
              </p:nvCxnSpPr>
              <p:spPr>
                <a:xfrm flipH="1" flipV="1">
                  <a:off x="5450022" y="5766912"/>
                  <a:ext cx="255239"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타원 81">
              <a:extLst>
                <a:ext uri="{FF2B5EF4-FFF2-40B4-BE49-F238E27FC236}">
                  <a16:creationId xmlns:a16="http://schemas.microsoft.com/office/drawing/2014/main" id="{6E645EBC-8450-2F81-2BA0-FB3F0A6E2F27}"/>
                </a:ext>
              </a:extLst>
            </p:cNvPr>
            <p:cNvSpPr/>
            <p:nvPr/>
          </p:nvSpPr>
          <p:spPr>
            <a:xfrm>
              <a:off x="4252895" y="8631324"/>
              <a:ext cx="82012" cy="8125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E2DC9314-C233-2C71-AC73-CEB5D1310F16}"/>
              </a:ext>
            </a:extLst>
          </p:cNvPr>
          <p:cNvGrpSpPr/>
          <p:nvPr/>
        </p:nvGrpSpPr>
        <p:grpSpPr>
          <a:xfrm flipH="1">
            <a:off x="6407526" y="7760637"/>
            <a:ext cx="2031778" cy="951946"/>
            <a:chOff x="3887751" y="7760637"/>
            <a:chExt cx="2031778" cy="951946"/>
          </a:xfrm>
        </p:grpSpPr>
        <p:grpSp>
          <p:nvGrpSpPr>
            <p:cNvPr id="85" name="그룹 84">
              <a:extLst>
                <a:ext uri="{FF2B5EF4-FFF2-40B4-BE49-F238E27FC236}">
                  <a16:creationId xmlns:a16="http://schemas.microsoft.com/office/drawing/2014/main" id="{C558008A-17AE-6894-D87E-8BD058B81958}"/>
                </a:ext>
              </a:extLst>
            </p:cNvPr>
            <p:cNvGrpSpPr/>
            <p:nvPr/>
          </p:nvGrpSpPr>
          <p:grpSpPr>
            <a:xfrm>
              <a:off x="3887751" y="7760637"/>
              <a:ext cx="2031778" cy="945015"/>
              <a:chOff x="5450023" y="5747024"/>
              <a:chExt cx="1305985" cy="945015"/>
            </a:xfrm>
          </p:grpSpPr>
          <p:cxnSp>
            <p:nvCxnSpPr>
              <p:cNvPr id="87" name="직선 화살표 연결선 86">
                <a:extLst>
                  <a:ext uri="{FF2B5EF4-FFF2-40B4-BE49-F238E27FC236}">
                    <a16:creationId xmlns:a16="http://schemas.microsoft.com/office/drawing/2014/main" id="{BF707B5E-88EB-35A7-9DCB-178CDA7F4B31}"/>
                  </a:ext>
                </a:extLst>
              </p:cNvPr>
              <p:cNvCxnSpPr>
                <a:cxnSpLocks/>
              </p:cNvCxnSpPr>
              <p:nvPr/>
            </p:nvCxnSpPr>
            <p:spPr>
              <a:xfrm flipV="1">
                <a:off x="5705796" y="5780722"/>
                <a:ext cx="373847" cy="9113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F17CF47B-04AF-E385-E42C-F25371BA7449}"/>
                  </a:ext>
                </a:extLst>
              </p:cNvPr>
              <p:cNvCxnSpPr>
                <a:cxnSpLocks/>
              </p:cNvCxnSpPr>
              <p:nvPr/>
            </p:nvCxnSpPr>
            <p:spPr>
              <a:xfrm flipV="1">
                <a:off x="5716717" y="5747024"/>
                <a:ext cx="52716" cy="9450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그룹 88">
                <a:extLst>
                  <a:ext uri="{FF2B5EF4-FFF2-40B4-BE49-F238E27FC236}">
                    <a16:creationId xmlns:a16="http://schemas.microsoft.com/office/drawing/2014/main" id="{09E130D1-746A-7E53-D969-829F0DA832F7}"/>
                  </a:ext>
                </a:extLst>
              </p:cNvPr>
              <p:cNvGrpSpPr/>
              <p:nvPr/>
            </p:nvGrpSpPr>
            <p:grpSpPr>
              <a:xfrm>
                <a:off x="5450023" y="5766912"/>
                <a:ext cx="1305985" cy="891429"/>
                <a:chOff x="5450023" y="5766912"/>
                <a:chExt cx="1305985" cy="891429"/>
              </a:xfrm>
            </p:grpSpPr>
            <p:cxnSp>
              <p:nvCxnSpPr>
                <p:cNvPr id="90" name="직선 화살표 연결선 89">
                  <a:extLst>
                    <a:ext uri="{FF2B5EF4-FFF2-40B4-BE49-F238E27FC236}">
                      <a16:creationId xmlns:a16="http://schemas.microsoft.com/office/drawing/2014/main" id="{840BB923-2658-70A8-F8C5-89F54A8D0982}"/>
                    </a:ext>
                  </a:extLst>
                </p:cNvPr>
                <p:cNvCxnSpPr>
                  <a:cxnSpLocks/>
                </p:cNvCxnSpPr>
                <p:nvPr/>
              </p:nvCxnSpPr>
              <p:spPr>
                <a:xfrm flipV="1">
                  <a:off x="5717252" y="5780722"/>
                  <a:ext cx="1038756" cy="877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E4E29B30-6C20-6D75-25C4-57588A721C6B}"/>
                    </a:ext>
                  </a:extLst>
                </p:cNvPr>
                <p:cNvCxnSpPr>
                  <a:cxnSpLocks/>
                </p:cNvCxnSpPr>
                <p:nvPr/>
              </p:nvCxnSpPr>
              <p:spPr>
                <a:xfrm flipV="1">
                  <a:off x="5717252" y="5766912"/>
                  <a:ext cx="677193"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A92D9F8-25EE-B54C-0B22-204385F67233}"/>
                    </a:ext>
                  </a:extLst>
                </p:cNvPr>
                <p:cNvCxnSpPr>
                  <a:cxnSpLocks/>
                </p:cNvCxnSpPr>
                <p:nvPr/>
              </p:nvCxnSpPr>
              <p:spPr>
                <a:xfrm flipH="1" flipV="1">
                  <a:off x="5450023" y="5766912"/>
                  <a:ext cx="255239"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 name="타원 85">
              <a:extLst>
                <a:ext uri="{FF2B5EF4-FFF2-40B4-BE49-F238E27FC236}">
                  <a16:creationId xmlns:a16="http://schemas.microsoft.com/office/drawing/2014/main" id="{4469296B-800A-0C71-B7B9-63E86D19D39D}"/>
                </a:ext>
              </a:extLst>
            </p:cNvPr>
            <p:cNvSpPr/>
            <p:nvPr/>
          </p:nvSpPr>
          <p:spPr>
            <a:xfrm>
              <a:off x="4252895" y="8631324"/>
              <a:ext cx="82012" cy="8125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134" name="직사각형 133">
            <a:extLst>
              <a:ext uri="{FF2B5EF4-FFF2-40B4-BE49-F238E27FC236}">
                <a16:creationId xmlns:a16="http://schemas.microsoft.com/office/drawing/2014/main" id="{6DC52507-3C64-392A-C570-84071289CF22}"/>
              </a:ext>
            </a:extLst>
          </p:cNvPr>
          <p:cNvSpPr/>
          <p:nvPr/>
        </p:nvSpPr>
        <p:spPr>
          <a:xfrm>
            <a:off x="5997785" y="6763301"/>
            <a:ext cx="2897903" cy="858982"/>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Business Latent Vector</a:t>
            </a:r>
            <a:endParaRPr lang="ko-KR" altLang="en-US" b="1">
              <a:solidFill>
                <a:schemeClr val="tx1"/>
              </a:solidFill>
            </a:endParaRPr>
          </a:p>
        </p:txBody>
      </p:sp>
      <p:cxnSp>
        <p:nvCxnSpPr>
          <p:cNvPr id="132" name="직선 화살표 연결선 131">
            <a:extLst>
              <a:ext uri="{FF2B5EF4-FFF2-40B4-BE49-F238E27FC236}">
                <a16:creationId xmlns:a16="http://schemas.microsoft.com/office/drawing/2014/main" id="{DAB72483-8F6F-D5B4-168F-85BBC5F70A27}"/>
              </a:ext>
            </a:extLst>
          </p:cNvPr>
          <p:cNvCxnSpPr>
            <a:cxnSpLocks/>
          </p:cNvCxnSpPr>
          <p:nvPr/>
        </p:nvCxnSpPr>
        <p:spPr>
          <a:xfrm flipV="1">
            <a:off x="3024211"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05A910F4-08D2-12CE-1FC2-23D6B294C363}"/>
              </a:ext>
            </a:extLst>
          </p:cNvPr>
          <p:cNvCxnSpPr>
            <a:cxnSpLocks/>
          </p:cNvCxnSpPr>
          <p:nvPr/>
        </p:nvCxnSpPr>
        <p:spPr>
          <a:xfrm flipV="1">
            <a:off x="3663932"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695776-BB56-D78B-5EF2-D114BF260822}"/>
              </a:ext>
            </a:extLst>
          </p:cNvPr>
          <p:cNvCxnSpPr>
            <a:cxnSpLocks/>
          </p:cNvCxnSpPr>
          <p:nvPr/>
        </p:nvCxnSpPr>
        <p:spPr>
          <a:xfrm flipV="1">
            <a:off x="4282020"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DB45D32E-FC63-7AAF-A558-8DB88E706C42}"/>
              </a:ext>
            </a:extLst>
          </p:cNvPr>
          <p:cNvCxnSpPr>
            <a:cxnSpLocks/>
          </p:cNvCxnSpPr>
          <p:nvPr/>
        </p:nvCxnSpPr>
        <p:spPr>
          <a:xfrm flipV="1">
            <a:off x="5583096"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43098ED4-B9DC-D7C9-7C8C-A3DAF942134A}"/>
              </a:ext>
            </a:extLst>
          </p:cNvPr>
          <p:cNvCxnSpPr>
            <a:cxnSpLocks/>
          </p:cNvCxnSpPr>
          <p:nvPr/>
        </p:nvCxnSpPr>
        <p:spPr>
          <a:xfrm flipH="1" flipV="1">
            <a:off x="7238635"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B1D0853E-4290-10F5-6231-46783DA59EEA}"/>
              </a:ext>
            </a:extLst>
          </p:cNvPr>
          <p:cNvCxnSpPr>
            <a:cxnSpLocks/>
          </p:cNvCxnSpPr>
          <p:nvPr/>
        </p:nvCxnSpPr>
        <p:spPr>
          <a:xfrm flipH="1" flipV="1">
            <a:off x="5929293"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303B7F74-BD31-5386-76ED-6468343D8E51}"/>
              </a:ext>
            </a:extLst>
          </p:cNvPr>
          <p:cNvCxnSpPr>
            <a:cxnSpLocks/>
          </p:cNvCxnSpPr>
          <p:nvPr/>
        </p:nvCxnSpPr>
        <p:spPr>
          <a:xfrm flipH="1" flipV="1">
            <a:off x="5314818"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02F9A608-9A0F-7A1D-CDAB-08BFA108D585}"/>
              </a:ext>
            </a:extLst>
          </p:cNvPr>
          <p:cNvCxnSpPr>
            <a:cxnSpLocks/>
          </p:cNvCxnSpPr>
          <p:nvPr/>
        </p:nvCxnSpPr>
        <p:spPr>
          <a:xfrm flipH="1" flipV="1">
            <a:off x="4679750"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055647"/>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7" name="화살표: 아래쪽 26">
            <a:extLst>
              <a:ext uri="{FF2B5EF4-FFF2-40B4-BE49-F238E27FC236}">
                <a16:creationId xmlns:a16="http://schemas.microsoft.com/office/drawing/2014/main" id="{4335CB2A-FFF7-ADB9-C963-E96CCAC9286D}"/>
              </a:ext>
            </a:extLst>
          </p:cNvPr>
          <p:cNvSpPr/>
          <p:nvPr/>
        </p:nvSpPr>
        <p:spPr>
          <a:xfrm>
            <a:off x="12307600" y="4721135"/>
            <a:ext cx="1329520" cy="640400"/>
          </a:xfrm>
          <a:prstGeom prst="downArrow">
            <a:avLst>
              <a:gd name="adj1" fmla="val 44369"/>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9" name="TextBox 8">
            <a:extLst>
              <a:ext uri="{FF2B5EF4-FFF2-40B4-BE49-F238E27FC236}">
                <a16:creationId xmlns:a16="http://schemas.microsoft.com/office/drawing/2014/main" id="{6D5BD0BB-5D3B-92C1-357C-5F4C278B4136}"/>
              </a:ext>
            </a:extLst>
          </p:cNvPr>
          <p:cNvSpPr txBox="1"/>
          <p:nvPr/>
        </p:nvSpPr>
        <p:spPr>
          <a:xfrm>
            <a:off x="260648" y="331660"/>
            <a:ext cx="7254210" cy="553998"/>
          </a:xfrm>
          <a:prstGeom prst="rect">
            <a:avLst/>
          </a:prstGeom>
          <a:noFill/>
        </p:spPr>
        <p:txBody>
          <a:bodyPr wrap="square" lIns="91440" tIns="45720" rIns="91440" bIns="45720" rtlCol="0" anchor="t">
            <a:spAutoFit/>
          </a:bodyPr>
          <a:lstStyle/>
          <a:p>
            <a:r>
              <a:rPr lang="en-US" altLang="ko-KR" sz="3000" b="1">
                <a:solidFill>
                  <a:srgbClr val="000000"/>
                </a:solidFill>
                <a:latin typeface="맑은 고딕"/>
                <a:ea typeface="맑은 고딕"/>
              </a:rPr>
              <a:t>3</a:t>
            </a:r>
            <a:r>
              <a:rPr lang="en-US" altLang="ko-KR" sz="3000" b="1" u="none">
                <a:solidFill>
                  <a:srgbClr val="000000"/>
                </a:solidFill>
                <a:latin typeface="맑은 고딕"/>
                <a:ea typeface="맑은 고딕"/>
              </a:rPr>
              <a:t>. </a:t>
            </a:r>
            <a:r>
              <a:rPr lang="ko-KR" altLang="en-US" sz="3000" b="1" u="none">
                <a:solidFill>
                  <a:srgbClr val="000000"/>
                </a:solidFill>
                <a:latin typeface="맑은 고딕"/>
                <a:ea typeface="맑은 고딕"/>
              </a:rPr>
              <a:t>평점예측 </a:t>
            </a:r>
            <a:r>
              <a:rPr lang="en-US" altLang="ko-KR" sz="3000" b="1" u="none">
                <a:solidFill>
                  <a:srgbClr val="000000"/>
                </a:solidFill>
                <a:latin typeface="맑은 고딕"/>
                <a:ea typeface="맑은 고딕"/>
              </a:rPr>
              <a:t>MF</a:t>
            </a:r>
            <a:r>
              <a:rPr lang="ko-KR" altLang="en-US" sz="3000" b="1">
                <a:solidFill>
                  <a:srgbClr val="000000"/>
                </a:solidFill>
                <a:latin typeface="맑은 고딕"/>
                <a:ea typeface="맑은 고딕"/>
              </a:rPr>
              <a:t> 모델의 한계점</a:t>
            </a:r>
            <a:endParaRPr lang="ko-KR" altLang="en-US" sz="3000" b="1">
              <a:latin typeface="맑은 고딕"/>
              <a:ea typeface="맑은 고딕"/>
            </a:endParaRPr>
          </a:p>
        </p:txBody>
      </p:sp>
      <p:sp>
        <p:nvSpPr>
          <p:cNvPr id="3" name="Freeform 3"/>
          <p:cNvSpPr/>
          <p:nvPr/>
        </p:nvSpPr>
        <p:spPr>
          <a:xfrm>
            <a:off x="8220187" y="331659"/>
            <a:ext cx="9504346" cy="418936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marL="571500" indent="-571500">
              <a:buFont typeface="Wingdings"/>
              <a:buChar char="q"/>
            </a:pPr>
            <a:endParaRPr lang="en-US" altLang="ko-KR" sz="3500" b="1" dirty="0">
              <a:latin typeface="+mn-ea"/>
            </a:endParaRPr>
          </a:p>
          <a:p>
            <a:pPr marL="571500" indent="-571500">
              <a:buFont typeface="Wingdings"/>
              <a:buChar char="q"/>
            </a:pPr>
            <a:r>
              <a:rPr lang="en-US" altLang="ko-KR" sz="3500" b="1" dirty="0">
                <a:latin typeface="+mn-ea"/>
              </a:rPr>
              <a:t>Problem.</a:t>
            </a:r>
          </a:p>
          <a:p>
            <a:endParaRPr lang="en-US" altLang="ko-KR" sz="3500" b="1" dirty="0">
              <a:latin typeface="+mn-ea"/>
            </a:endParaRPr>
          </a:p>
          <a:p>
            <a:pPr marL="1028700" lvl="1" indent="-571500">
              <a:buFont typeface="Wingdings" panose="05000000000000000000" pitchFamily="2" charset="2"/>
              <a:buChar char="Ø"/>
            </a:pPr>
            <a:r>
              <a:rPr lang="ko-KR" altLang="en-US" sz="2400" dirty="0">
                <a:latin typeface="+mn-ea"/>
                <a:cs typeface="Calibri"/>
              </a:rPr>
              <a:t>순위를 매기려면 모든 음식점의 평점 예측이 필요</a:t>
            </a:r>
            <a:endParaRPr lang="en-US" altLang="ko-KR" sz="2400" dirty="0">
              <a:latin typeface="+mn-ea"/>
              <a:cs typeface="Calibri"/>
            </a:endParaRPr>
          </a:p>
          <a:p>
            <a:pPr marL="1028700" lvl="1" indent="-571500">
              <a:buFont typeface="Wingdings" panose="05000000000000000000" pitchFamily="2" charset="2"/>
              <a:buChar char="Ø"/>
            </a:pPr>
            <a:r>
              <a:rPr lang="ko-KR" altLang="en-US" sz="2400" dirty="0">
                <a:latin typeface="+mn-ea"/>
                <a:cs typeface="Calibri"/>
              </a:rPr>
              <a:t>매번 계산하기엔 비용이 큼</a:t>
            </a:r>
            <a:endParaRPr lang="en-US" altLang="ko-KR" sz="2400" dirty="0">
              <a:latin typeface="+mn-ea"/>
              <a:cs typeface="Calibri"/>
            </a:endParaRPr>
          </a:p>
          <a:p>
            <a:pPr marL="1028700" lvl="1" indent="-571500">
              <a:buFont typeface="Wingdings" panose="05000000000000000000" pitchFamily="2" charset="2"/>
              <a:buChar char="Ø"/>
            </a:pPr>
            <a:r>
              <a:rPr lang="ko-KR" altLang="en-US" sz="2400" dirty="0">
                <a:latin typeface="+mn-ea"/>
                <a:cs typeface="Calibri"/>
              </a:rPr>
              <a:t>학습과정에서 </a:t>
            </a:r>
            <a:r>
              <a:rPr lang="en-US" altLang="ko-KR" sz="2400" dirty="0">
                <a:latin typeface="+mn-ea"/>
                <a:cs typeface="Calibri"/>
              </a:rPr>
              <a:t>Ranking </a:t>
            </a:r>
            <a:r>
              <a:rPr lang="ko-KR" altLang="en-US" sz="2400" dirty="0">
                <a:latin typeface="+mn-ea"/>
                <a:cs typeface="Calibri"/>
              </a:rPr>
              <a:t>최적화의 부재</a:t>
            </a:r>
            <a:endParaRPr lang="en-US" altLang="ko-KR" sz="2400" dirty="0">
              <a:latin typeface="+mn-ea"/>
              <a:cs typeface="Calibri"/>
            </a:endParaRPr>
          </a:p>
          <a:p>
            <a:pPr marL="1028700" lvl="1" indent="-571500">
              <a:buFont typeface="Wingdings" panose="05000000000000000000" pitchFamily="2" charset="2"/>
              <a:buChar char="Ø"/>
            </a:pPr>
            <a:endParaRPr lang="en-US" altLang="ko-KR" sz="2400" dirty="0">
              <a:latin typeface="+mn-ea"/>
              <a:cs typeface="Calibri"/>
            </a:endParaRPr>
          </a:p>
          <a:p>
            <a:pPr lvl="1"/>
            <a:endParaRPr lang="en-US" altLang="ko-KR" sz="2400" dirty="0">
              <a:latin typeface="+mn-ea"/>
              <a:cs typeface="Calibri"/>
            </a:endParaRPr>
          </a:p>
          <a:p>
            <a:endParaRPr lang="ko-KR" altLang="en-US" dirty="0">
              <a:latin typeface="+mn-ea"/>
            </a:endParaRPr>
          </a:p>
        </p:txBody>
      </p:sp>
      <p:sp>
        <p:nvSpPr>
          <p:cNvPr id="30" name="Freeform 3">
            <a:extLst>
              <a:ext uri="{FF2B5EF4-FFF2-40B4-BE49-F238E27FC236}">
                <a16:creationId xmlns:a16="http://schemas.microsoft.com/office/drawing/2014/main" id="{32FCCC0D-97C3-C8A9-AC18-89597AFADFE9}"/>
              </a:ext>
            </a:extLst>
          </p:cNvPr>
          <p:cNvSpPr/>
          <p:nvPr/>
        </p:nvSpPr>
        <p:spPr>
          <a:xfrm>
            <a:off x="8174054" y="5492930"/>
            <a:ext cx="9504346" cy="4026305"/>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endParaRPr lang="en-US" altLang="ko-KR" sz="3500" b="1" dirty="0">
              <a:latin typeface="+mn-ea"/>
            </a:endParaRPr>
          </a:p>
          <a:p>
            <a:pPr marL="457200" indent="-457200">
              <a:buFont typeface="Wingdings" panose="05000000000000000000" pitchFamily="2" charset="2"/>
              <a:buChar char="v"/>
            </a:pPr>
            <a:r>
              <a:rPr lang="en-US" altLang="ko-KR" sz="3500" b="1" dirty="0">
                <a:latin typeface="맑은 고딕"/>
                <a:ea typeface="맑은 고딕"/>
              </a:rPr>
              <a:t>Solved.</a:t>
            </a:r>
          </a:p>
          <a:p>
            <a:endParaRPr lang="en-US" altLang="ko-KR" sz="2800" b="1" dirty="0">
              <a:latin typeface="+mn-ea"/>
              <a:cs typeface="Calibri"/>
            </a:endParaRPr>
          </a:p>
          <a:p>
            <a:pPr marL="1028700" lvl="1" indent="-571500">
              <a:buFont typeface="Wingdings" panose="05000000000000000000" pitchFamily="2" charset="2"/>
              <a:buChar char="ü"/>
            </a:pPr>
            <a:r>
              <a:rPr lang="en-US" altLang="ko-KR" sz="2400" dirty="0">
                <a:latin typeface="맑은 고딕"/>
                <a:ea typeface="맑은 고딕"/>
              </a:rPr>
              <a:t>Top-K Ranking </a:t>
            </a:r>
            <a:r>
              <a:rPr lang="ko-KR" altLang="en-US" sz="2400" dirty="0">
                <a:latin typeface="맑은 고딕"/>
                <a:ea typeface="맑은 고딕"/>
              </a:rPr>
              <a:t>방법을 사용</a:t>
            </a: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그중 </a:t>
            </a:r>
            <a:r>
              <a:rPr lang="en-US" altLang="ko-KR" sz="2400" dirty="0">
                <a:latin typeface="맑은 고딕"/>
                <a:ea typeface="맑은 고딕"/>
              </a:rPr>
              <a:t>BPR</a:t>
            </a:r>
            <a:r>
              <a:rPr lang="ko-KR" altLang="en-US" sz="2400" dirty="0">
                <a:latin typeface="맑은 고딕"/>
                <a:ea typeface="맑은 고딕"/>
              </a:rPr>
              <a:t>을</a:t>
            </a:r>
            <a:r>
              <a:rPr lang="en-US" altLang="ko-KR" sz="2400" dirty="0">
                <a:latin typeface="맑은 고딕"/>
                <a:ea typeface="맑은 고딕"/>
              </a:rPr>
              <a:t> </a:t>
            </a:r>
            <a:r>
              <a:rPr lang="ko-KR" altLang="en-US" sz="2400" dirty="0">
                <a:latin typeface="맑은 고딕"/>
                <a:ea typeface="맑은 고딕"/>
              </a:rPr>
              <a:t>채택</a:t>
            </a: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모델이 </a:t>
            </a:r>
            <a:r>
              <a:rPr lang="en-US" altLang="ko-KR" sz="2400" dirty="0">
                <a:latin typeface="맑은 고딕"/>
                <a:ea typeface="맑은 고딕"/>
              </a:rPr>
              <a:t>Ranking</a:t>
            </a:r>
            <a:r>
              <a:rPr lang="ko-KR" altLang="en-US" sz="2400" dirty="0">
                <a:latin typeface="맑은 고딕"/>
                <a:ea typeface="맑은 고딕"/>
              </a:rPr>
              <a:t>을 제공</a:t>
            </a:r>
            <a:endParaRPr lang="en-US" altLang="ko-KR" sz="2400" dirty="0">
              <a:latin typeface="맑은 고딕"/>
              <a:ea typeface="맑은 고딕"/>
            </a:endParaRPr>
          </a:p>
          <a:p>
            <a:pPr marL="1028700" lvl="1" indent="-571500">
              <a:buFont typeface="Wingdings" panose="05000000000000000000" pitchFamily="2" charset="2"/>
              <a:buChar char="ü"/>
            </a:pP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BPR – MF 모델 개발</a:t>
            </a:r>
            <a:endParaRPr lang="ko-KR" dirty="0">
              <a:latin typeface="Calibri"/>
              <a:ea typeface="맑은 고딕" panose="020B0503020000020004" pitchFamily="34" charset="-127"/>
              <a:cs typeface="Calibri"/>
            </a:endParaRPr>
          </a:p>
          <a:p>
            <a:pPr marL="1485900" lvl="2" indent="-571500">
              <a:buFont typeface="Wingdings" panose="05000000000000000000" pitchFamily="2" charset="2"/>
              <a:buChar char="§"/>
            </a:pPr>
            <a:r>
              <a:rPr lang="ko-KR" altLang="en-US" sz="2400" dirty="0">
                <a:latin typeface="맑은 고딕"/>
                <a:ea typeface="맑은 고딕"/>
              </a:rPr>
              <a:t>사용자를 위한 상위 </a:t>
            </a:r>
            <a:r>
              <a:rPr lang="ko-KR" altLang="en-US" sz="2400" dirty="0" err="1">
                <a:latin typeface="맑은 고딕"/>
                <a:ea typeface="맑은 고딕"/>
              </a:rPr>
              <a:t>n개의</a:t>
            </a:r>
            <a:r>
              <a:rPr lang="ko-KR" altLang="en-US" sz="2400" dirty="0">
                <a:latin typeface="맑은 고딕"/>
                <a:ea typeface="맑은 고딕"/>
              </a:rPr>
              <a:t> 음식점 추천 모델</a:t>
            </a:r>
          </a:p>
          <a:p>
            <a:pPr marL="1028700" lvl="1" indent="-571500">
              <a:buFont typeface="Wingdings" panose="05000000000000000000" pitchFamily="2" charset="2"/>
              <a:buChar char="ü"/>
            </a:pPr>
            <a:endParaRPr lang="ko-KR" altLang="en-US" sz="2400" dirty="0">
              <a:latin typeface="맑은 고딕"/>
              <a:ea typeface="맑은 고딕"/>
            </a:endParaRPr>
          </a:p>
          <a:p>
            <a:pPr lvl="1"/>
            <a:endParaRPr lang="en-US" altLang="ko-KR" sz="2400" b="1" dirty="0">
              <a:latin typeface="+mn-ea"/>
            </a:endParaRPr>
          </a:p>
        </p:txBody>
      </p:sp>
      <mc:AlternateContent xmlns:mc="http://schemas.openxmlformats.org/markup-compatibility/2006" xmlns:p14="http://schemas.microsoft.com/office/powerpoint/2010/main">
        <mc:Choice Requires="p14">
          <p:contentPart p14:bwMode="auto" r:id="rId4">
            <p14:nvContentPartPr>
              <p14:cNvPr id="32" name="잉크 31">
                <a:extLst>
                  <a:ext uri="{FF2B5EF4-FFF2-40B4-BE49-F238E27FC236}">
                    <a16:creationId xmlns:a16="http://schemas.microsoft.com/office/drawing/2014/main" id="{0E74A1FC-F592-376B-A9E2-4C78A9B01A0A}"/>
                  </a:ext>
                </a:extLst>
              </p14:cNvPr>
              <p14:cNvContentPartPr/>
              <p14:nvPr/>
            </p14:nvContentPartPr>
            <p14:xfrm>
              <a:off x="11906250" y="7112001"/>
              <a:ext cx="22678" cy="22678"/>
            </p14:xfrm>
          </p:contentPart>
        </mc:Choice>
        <mc:Fallback xmlns="">
          <p:pic>
            <p:nvPicPr>
              <p:cNvPr id="32" name="잉크 31">
                <a:extLst>
                  <a:ext uri="{FF2B5EF4-FFF2-40B4-BE49-F238E27FC236}">
                    <a16:creationId xmlns:a16="http://schemas.microsoft.com/office/drawing/2014/main" id="{0E74A1FC-F592-376B-A9E2-4C78A9B01A0A}"/>
                  </a:ext>
                </a:extLst>
              </p:cNvPr>
              <p:cNvPicPr/>
              <p:nvPr/>
            </p:nvPicPr>
            <p:blipFill>
              <a:blip r:embed="rId5"/>
              <a:stretch>
                <a:fillRect/>
              </a:stretch>
            </p:blipFill>
            <p:spPr>
              <a:xfrm>
                <a:off x="10772350" y="5978101"/>
                <a:ext cx="2267800" cy="226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잉크 32">
                <a:extLst>
                  <a:ext uri="{FF2B5EF4-FFF2-40B4-BE49-F238E27FC236}">
                    <a16:creationId xmlns:a16="http://schemas.microsoft.com/office/drawing/2014/main" id="{0492A57C-F73D-D313-CE50-EEF89EB9B351}"/>
                  </a:ext>
                </a:extLst>
              </p14:cNvPr>
              <p14:cNvContentPartPr/>
              <p14:nvPr/>
            </p14:nvContentPartPr>
            <p14:xfrm>
              <a:off x="18383251" y="5442857"/>
              <a:ext cx="22678" cy="22678"/>
            </p14:xfrm>
          </p:contentPart>
        </mc:Choice>
        <mc:Fallback xmlns="">
          <p:pic>
            <p:nvPicPr>
              <p:cNvPr id="33" name="잉크 32">
                <a:extLst>
                  <a:ext uri="{FF2B5EF4-FFF2-40B4-BE49-F238E27FC236}">
                    <a16:creationId xmlns:a16="http://schemas.microsoft.com/office/drawing/2014/main" id="{0492A57C-F73D-D313-CE50-EEF89EB9B351}"/>
                  </a:ext>
                </a:extLst>
              </p:cNvPr>
              <p:cNvPicPr/>
              <p:nvPr/>
            </p:nvPicPr>
            <p:blipFill>
              <a:blip r:embed="rId5"/>
              <a:stretch>
                <a:fillRect/>
              </a:stretch>
            </p:blipFill>
            <p:spPr>
              <a:xfrm>
                <a:off x="17249351" y="4308957"/>
                <a:ext cx="2267800" cy="2267800"/>
              </a:xfrm>
              <a:prstGeom prst="rect">
                <a:avLst/>
              </a:prstGeom>
            </p:spPr>
          </p:pic>
        </mc:Fallback>
      </mc:AlternateContent>
      <p:sp>
        <p:nvSpPr>
          <p:cNvPr id="41" name="TextBox 40">
            <a:extLst>
              <a:ext uri="{FF2B5EF4-FFF2-40B4-BE49-F238E27FC236}">
                <a16:creationId xmlns:a16="http://schemas.microsoft.com/office/drawing/2014/main" id="{141705E4-11D9-07FF-2308-7FCB4EBBD19F}"/>
              </a:ext>
            </a:extLst>
          </p:cNvPr>
          <p:cNvSpPr txBox="1"/>
          <p:nvPr/>
        </p:nvSpPr>
        <p:spPr>
          <a:xfrm>
            <a:off x="645105" y="1269365"/>
            <a:ext cx="2570368" cy="461665"/>
          </a:xfrm>
          <a:prstGeom prst="rect">
            <a:avLst/>
          </a:prstGeom>
          <a:noFill/>
        </p:spPr>
        <p:txBody>
          <a:bodyPr wrap="square" rtlCol="0">
            <a:spAutoFit/>
          </a:bodyPr>
          <a:lstStyle/>
          <a:p>
            <a:pPr marL="342900" indent="-342900">
              <a:buFont typeface="Arial" panose="020B0604020202020204" pitchFamily="34" charset="0"/>
              <a:buChar char="•"/>
            </a:pPr>
            <a:r>
              <a:rPr lang="ko-KR" altLang="en-US" sz="2400"/>
              <a:t>평점 예측</a:t>
            </a:r>
          </a:p>
        </p:txBody>
      </p:sp>
      <p:sp>
        <p:nvSpPr>
          <p:cNvPr id="42" name="TextBox 41">
            <a:extLst>
              <a:ext uri="{FF2B5EF4-FFF2-40B4-BE49-F238E27FC236}">
                <a16:creationId xmlns:a16="http://schemas.microsoft.com/office/drawing/2014/main" id="{8D12ED29-8123-D1AC-A025-5C4D1B7CA2D8}"/>
              </a:ext>
            </a:extLst>
          </p:cNvPr>
          <p:cNvSpPr txBox="1"/>
          <p:nvPr/>
        </p:nvSpPr>
        <p:spPr>
          <a:xfrm>
            <a:off x="413877" y="5819510"/>
            <a:ext cx="2570368" cy="461665"/>
          </a:xfrm>
          <a:prstGeom prst="rect">
            <a:avLst/>
          </a:prstGeom>
          <a:noFill/>
        </p:spPr>
        <p:txBody>
          <a:bodyPr wrap="square" rtlCol="0">
            <a:spAutoFit/>
          </a:bodyPr>
          <a:lstStyle/>
          <a:p>
            <a:pPr marL="342900" indent="-342900">
              <a:buFont typeface="Arial" panose="020B0604020202020204" pitchFamily="34" charset="0"/>
              <a:buChar char="•"/>
            </a:pPr>
            <a:r>
              <a:rPr lang="en-US" altLang="ko-KR" sz="2400"/>
              <a:t>Top-K Ranking</a:t>
            </a:r>
            <a:endParaRPr lang="ko-KR" altLang="en-US" sz="2400"/>
          </a:p>
        </p:txBody>
      </p:sp>
      <p:graphicFrame>
        <p:nvGraphicFramePr>
          <p:cNvPr id="43" name="표 42">
            <a:extLst>
              <a:ext uri="{FF2B5EF4-FFF2-40B4-BE49-F238E27FC236}">
                <a16:creationId xmlns:a16="http://schemas.microsoft.com/office/drawing/2014/main" id="{7D7AE23F-18AB-CED9-DEEE-EDAC3D7AD7D0}"/>
              </a:ext>
            </a:extLst>
          </p:cNvPr>
          <p:cNvGraphicFramePr>
            <a:graphicFrameLocks noGrp="1"/>
          </p:cNvGraphicFramePr>
          <p:nvPr>
            <p:extLst>
              <p:ext uri="{D42A27DB-BD31-4B8C-83A1-F6EECF244321}">
                <p14:modId xmlns:p14="http://schemas.microsoft.com/office/powerpoint/2010/main" val="1791873017"/>
              </p:ext>
            </p:extLst>
          </p:nvPr>
        </p:nvGraphicFramePr>
        <p:xfrm>
          <a:off x="3721518" y="2757797"/>
          <a:ext cx="2410266" cy="1854200"/>
        </p:xfrm>
        <a:graphic>
          <a:graphicData uri="http://schemas.openxmlformats.org/drawingml/2006/table">
            <a:tbl>
              <a:tblPr firstRow="1" bandRow="1">
                <a:tableStyleId>{7E9639D4-E3E2-4D34-9284-5A2195B3D0D7}</a:tableStyleId>
              </a:tblPr>
              <a:tblGrid>
                <a:gridCol w="1205133">
                  <a:extLst>
                    <a:ext uri="{9D8B030D-6E8A-4147-A177-3AD203B41FA5}">
                      <a16:colId xmlns:a16="http://schemas.microsoft.com/office/drawing/2014/main" val="1224661102"/>
                    </a:ext>
                  </a:extLst>
                </a:gridCol>
                <a:gridCol w="1205133">
                  <a:extLst>
                    <a:ext uri="{9D8B030D-6E8A-4147-A177-3AD203B41FA5}">
                      <a16:colId xmlns:a16="http://schemas.microsoft.com/office/drawing/2014/main" val="3278013068"/>
                    </a:ext>
                  </a:extLst>
                </a:gridCol>
              </a:tblGrid>
              <a:tr h="370840">
                <a:tc>
                  <a:txBody>
                    <a:bodyPr/>
                    <a:lstStyle/>
                    <a:p>
                      <a:pPr algn="ctr" latinLnBrk="1"/>
                      <a:r>
                        <a:rPr lang="ko-KR" altLang="en-US"/>
                        <a:t>음식점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a:t>예측 평점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323194"/>
                  </a:ext>
                </a:extLst>
              </a:tr>
              <a:tr h="370840">
                <a:tc>
                  <a:txBody>
                    <a:bodyPr/>
                    <a:lstStyle/>
                    <a:p>
                      <a:pPr algn="ctr" latinLnBrk="1"/>
                      <a:r>
                        <a:rPr lang="ko-KR" altLang="en-US"/>
                        <a:t>음식점 </a:t>
                      </a:r>
                      <a:r>
                        <a:rPr lang="en-US" altLang="ko-KR"/>
                        <a:t>1</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1</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538744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a:t>음식점 </a:t>
                      </a:r>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7831132"/>
                  </a:ext>
                </a:extLst>
              </a:tr>
              <a:tr h="370840">
                <a:tc gridSpan="2">
                  <a:txBody>
                    <a:bodyPr/>
                    <a:lstStyle/>
                    <a:p>
                      <a:pPr algn="ctr" latinLnBrk="1"/>
                      <a:r>
                        <a:rPr lang="en-US" altLang="ko-KR"/>
                        <a:t>…</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latinLnBrk="1"/>
                      <a:endParaRPr lang="ko-KR" altLang="en-US"/>
                    </a:p>
                  </a:txBody>
                  <a:tcPr/>
                </a:tc>
                <a:extLst>
                  <a:ext uri="{0D108BD9-81ED-4DB2-BD59-A6C34878D82A}">
                    <a16:rowId xmlns:a16="http://schemas.microsoft.com/office/drawing/2014/main" val="3917370883"/>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a:t>음식점</a:t>
                      </a:r>
                      <a:r>
                        <a:rPr lang="en-US" altLang="ko-KR"/>
                        <a:t> N</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N</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4936303"/>
                  </a:ext>
                </a:extLst>
              </a:tr>
            </a:tbl>
          </a:graphicData>
        </a:graphic>
      </p:graphicFrame>
      <p:grpSp>
        <p:nvGrpSpPr>
          <p:cNvPr id="44" name="그룹 43">
            <a:extLst>
              <a:ext uri="{FF2B5EF4-FFF2-40B4-BE49-F238E27FC236}">
                <a16:creationId xmlns:a16="http://schemas.microsoft.com/office/drawing/2014/main" id="{87447623-6E7B-9B71-D7EF-6A02FBF0BA05}"/>
              </a:ext>
            </a:extLst>
          </p:cNvPr>
          <p:cNvGrpSpPr/>
          <p:nvPr/>
        </p:nvGrpSpPr>
        <p:grpSpPr>
          <a:xfrm>
            <a:off x="413877" y="1667407"/>
            <a:ext cx="2221936" cy="2800084"/>
            <a:chOff x="482006" y="1720936"/>
            <a:chExt cx="2221936" cy="2800084"/>
          </a:xfrm>
        </p:grpSpPr>
        <p:sp>
          <p:nvSpPr>
            <p:cNvPr id="45" name="정육면체 44">
              <a:extLst>
                <a:ext uri="{FF2B5EF4-FFF2-40B4-BE49-F238E27FC236}">
                  <a16:creationId xmlns:a16="http://schemas.microsoft.com/office/drawing/2014/main" id="{82AFF827-A739-088E-8ED9-CB4CF2CEB5C8}"/>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a:solidFill>
                    <a:schemeClr val="bg1"/>
                  </a:solidFill>
                  <a:ea typeface="맑은 고딕"/>
                  <a:cs typeface="Calibri"/>
                </a:rPr>
                <a:t>평점 예측 모델</a:t>
              </a:r>
            </a:p>
          </p:txBody>
        </p:sp>
        <p:pic>
          <p:nvPicPr>
            <p:cNvPr id="46" name="그림 45" descr="원, 블랙, 그래픽, 흑백이(가) 표시된 사진&#10;&#10;자동 생성된 설명">
              <a:extLst>
                <a:ext uri="{FF2B5EF4-FFF2-40B4-BE49-F238E27FC236}">
                  <a16:creationId xmlns:a16="http://schemas.microsoft.com/office/drawing/2014/main" id="{88F4EE8D-8F95-4B12-B33D-0C5DC72106D6}"/>
                </a:ext>
              </a:extLst>
            </p:cNvPr>
            <p:cNvPicPr>
              <a:picLocks noChangeAspect="1"/>
            </p:cNvPicPr>
            <p:nvPr/>
          </p:nvPicPr>
          <p:blipFill>
            <a:blip r:embed="rId7"/>
            <a:stretch>
              <a:fillRect/>
            </a:stretch>
          </p:blipFill>
          <p:spPr>
            <a:xfrm>
              <a:off x="1129424" y="1720936"/>
              <a:ext cx="927100" cy="900382"/>
            </a:xfrm>
            <a:prstGeom prst="rect">
              <a:avLst/>
            </a:prstGeom>
          </p:spPr>
        </p:pic>
        <p:cxnSp>
          <p:nvCxnSpPr>
            <p:cNvPr id="47" name="직선 화살표 연결선 46">
              <a:extLst>
                <a:ext uri="{FF2B5EF4-FFF2-40B4-BE49-F238E27FC236}">
                  <a16:creationId xmlns:a16="http://schemas.microsoft.com/office/drawing/2014/main" id="{34512BC2-9A9F-2AD1-44F1-B376B3FD3443}"/>
                </a:ext>
              </a:extLst>
            </p:cNvPr>
            <p:cNvCxnSpPr>
              <a:cxnSpLocks/>
            </p:cNvCxnSpPr>
            <p:nvPr/>
          </p:nvCxnSpPr>
          <p:spPr>
            <a:xfrm>
              <a:off x="1592974" y="2650050"/>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48" name="그룹 47">
            <a:extLst>
              <a:ext uri="{FF2B5EF4-FFF2-40B4-BE49-F238E27FC236}">
                <a16:creationId xmlns:a16="http://schemas.microsoft.com/office/drawing/2014/main" id="{1F683D69-39F8-F4E3-B0B4-4E67DCDC38A8}"/>
              </a:ext>
            </a:extLst>
          </p:cNvPr>
          <p:cNvGrpSpPr/>
          <p:nvPr/>
        </p:nvGrpSpPr>
        <p:grpSpPr>
          <a:xfrm>
            <a:off x="2704583" y="3239208"/>
            <a:ext cx="985974" cy="1119186"/>
            <a:chOff x="3183728" y="3576638"/>
            <a:chExt cx="985974" cy="1119186"/>
          </a:xfrm>
        </p:grpSpPr>
        <p:cxnSp>
          <p:nvCxnSpPr>
            <p:cNvPr id="49" name="직선 화살표 연결선 48">
              <a:extLst>
                <a:ext uri="{FF2B5EF4-FFF2-40B4-BE49-F238E27FC236}">
                  <a16:creationId xmlns:a16="http://schemas.microsoft.com/office/drawing/2014/main" id="{235AB4D4-9130-5E2A-480D-DC1AE0BC313F}"/>
                </a:ext>
              </a:extLst>
            </p:cNvPr>
            <p:cNvCxnSpPr>
              <a:cxnSpLocks/>
            </p:cNvCxnSpPr>
            <p:nvPr/>
          </p:nvCxnSpPr>
          <p:spPr>
            <a:xfrm>
              <a:off x="3605804" y="3614361"/>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0" name="직선 화살표 연결선 49">
              <a:extLst>
                <a:ext uri="{FF2B5EF4-FFF2-40B4-BE49-F238E27FC236}">
                  <a16:creationId xmlns:a16="http://schemas.microsoft.com/office/drawing/2014/main" id="{DED059BC-8862-DD90-B5A2-64564AD0B06F}"/>
                </a:ext>
              </a:extLst>
            </p:cNvPr>
            <p:cNvCxnSpPr>
              <a:cxnSpLocks/>
            </p:cNvCxnSpPr>
            <p:nvPr/>
          </p:nvCxnSpPr>
          <p:spPr>
            <a:xfrm>
              <a:off x="3605804" y="3996930"/>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1" name="직선 화살표 연결선 50">
              <a:extLst>
                <a:ext uri="{FF2B5EF4-FFF2-40B4-BE49-F238E27FC236}">
                  <a16:creationId xmlns:a16="http://schemas.microsoft.com/office/drawing/2014/main" id="{26B88714-33F8-8369-0FF6-ABC31C6BDC21}"/>
                </a:ext>
              </a:extLst>
            </p:cNvPr>
            <p:cNvCxnSpPr>
              <a:cxnSpLocks/>
            </p:cNvCxnSpPr>
            <p:nvPr/>
          </p:nvCxnSpPr>
          <p:spPr>
            <a:xfrm>
              <a:off x="3605804" y="4657122"/>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직선 연결선 51">
              <a:extLst>
                <a:ext uri="{FF2B5EF4-FFF2-40B4-BE49-F238E27FC236}">
                  <a16:creationId xmlns:a16="http://schemas.microsoft.com/office/drawing/2014/main" id="{A7440B3E-CC98-A490-360C-9C0DA551E365}"/>
                </a:ext>
              </a:extLst>
            </p:cNvPr>
            <p:cNvCxnSpPr>
              <a:cxnSpLocks/>
            </p:cNvCxnSpPr>
            <p:nvPr/>
          </p:nvCxnSpPr>
          <p:spPr>
            <a:xfrm>
              <a:off x="3644057" y="3576638"/>
              <a:ext cx="0" cy="1119186"/>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854D038-41F4-B693-F654-F2185379EBB7}"/>
                </a:ext>
              </a:extLst>
            </p:cNvPr>
            <p:cNvCxnSpPr>
              <a:cxnSpLocks/>
            </p:cNvCxnSpPr>
            <p:nvPr/>
          </p:nvCxnSpPr>
          <p:spPr>
            <a:xfrm>
              <a:off x="3183728" y="4185464"/>
              <a:ext cx="429368"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54" name="직선 화살표 연결선 53">
            <a:extLst>
              <a:ext uri="{FF2B5EF4-FFF2-40B4-BE49-F238E27FC236}">
                <a16:creationId xmlns:a16="http://schemas.microsoft.com/office/drawing/2014/main" id="{4C2CC4F8-4B4C-4F3D-0F29-94E69AD86B1D}"/>
              </a:ext>
            </a:extLst>
          </p:cNvPr>
          <p:cNvCxnSpPr>
            <a:cxnSpLocks/>
          </p:cNvCxnSpPr>
          <p:nvPr/>
        </p:nvCxnSpPr>
        <p:spPr>
          <a:xfrm>
            <a:off x="4901355" y="4699000"/>
            <a:ext cx="0" cy="4445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C0B84C3A-CC7A-0B6A-0ECB-416D7393BFF2}"/>
              </a:ext>
            </a:extLst>
          </p:cNvPr>
          <p:cNvSpPr txBox="1"/>
          <p:nvPr/>
        </p:nvSpPr>
        <p:spPr>
          <a:xfrm>
            <a:off x="3475164" y="5230503"/>
            <a:ext cx="2902974" cy="369332"/>
          </a:xfrm>
          <a:prstGeom prst="rect">
            <a:avLst/>
          </a:prstGeom>
          <a:noFill/>
        </p:spPr>
        <p:txBody>
          <a:bodyPr wrap="square" rtlCol="0">
            <a:spAutoFit/>
          </a:bodyPr>
          <a:lstStyle/>
          <a:p>
            <a:r>
              <a:rPr lang="ko-KR" altLang="en-US"/>
              <a:t>평점이 가장 높은 </a:t>
            </a:r>
            <a:r>
              <a:rPr lang="en-US" altLang="ko-KR"/>
              <a:t>K</a:t>
            </a:r>
            <a:r>
              <a:rPr lang="ko-KR" altLang="en-US"/>
              <a:t>개 선정</a:t>
            </a:r>
          </a:p>
        </p:txBody>
      </p:sp>
      <p:grpSp>
        <p:nvGrpSpPr>
          <p:cNvPr id="56" name="그룹 55">
            <a:extLst>
              <a:ext uri="{FF2B5EF4-FFF2-40B4-BE49-F238E27FC236}">
                <a16:creationId xmlns:a16="http://schemas.microsoft.com/office/drawing/2014/main" id="{D928AB45-ED5E-9960-342B-0D4DED4CA262}"/>
              </a:ext>
            </a:extLst>
          </p:cNvPr>
          <p:cNvGrpSpPr/>
          <p:nvPr/>
        </p:nvGrpSpPr>
        <p:grpSpPr>
          <a:xfrm>
            <a:off x="413877" y="6438966"/>
            <a:ext cx="2221936" cy="2800084"/>
            <a:chOff x="482006" y="1720936"/>
            <a:chExt cx="2221936" cy="2800084"/>
          </a:xfrm>
        </p:grpSpPr>
        <p:sp>
          <p:nvSpPr>
            <p:cNvPr id="57" name="정육면체 56">
              <a:extLst>
                <a:ext uri="{FF2B5EF4-FFF2-40B4-BE49-F238E27FC236}">
                  <a16:creationId xmlns:a16="http://schemas.microsoft.com/office/drawing/2014/main" id="{0C55BD12-EB22-43E3-DE13-C6B3686B6CF4}"/>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Top-K Ranking </a:t>
              </a:r>
              <a:r>
                <a:rPr lang="ko-KR" altLang="en-US" sz="1400"/>
                <a:t>모델</a:t>
              </a:r>
            </a:p>
          </p:txBody>
        </p:sp>
        <p:pic>
          <p:nvPicPr>
            <p:cNvPr id="58" name="그림 57" descr="원, 블랙, 그래픽, 흑백이(가) 표시된 사진&#10;&#10;자동 생성된 설명">
              <a:extLst>
                <a:ext uri="{FF2B5EF4-FFF2-40B4-BE49-F238E27FC236}">
                  <a16:creationId xmlns:a16="http://schemas.microsoft.com/office/drawing/2014/main" id="{34206C00-394D-D63F-74D7-00096502559F}"/>
                </a:ext>
              </a:extLst>
            </p:cNvPr>
            <p:cNvPicPr>
              <a:picLocks noChangeAspect="1"/>
            </p:cNvPicPr>
            <p:nvPr/>
          </p:nvPicPr>
          <p:blipFill>
            <a:blip r:embed="rId7"/>
            <a:stretch>
              <a:fillRect/>
            </a:stretch>
          </p:blipFill>
          <p:spPr>
            <a:xfrm>
              <a:off x="1129424" y="1720936"/>
              <a:ext cx="927100" cy="900382"/>
            </a:xfrm>
            <a:prstGeom prst="rect">
              <a:avLst/>
            </a:prstGeom>
          </p:spPr>
        </p:pic>
        <p:cxnSp>
          <p:nvCxnSpPr>
            <p:cNvPr id="59" name="직선 화살표 연결선 58">
              <a:extLst>
                <a:ext uri="{FF2B5EF4-FFF2-40B4-BE49-F238E27FC236}">
                  <a16:creationId xmlns:a16="http://schemas.microsoft.com/office/drawing/2014/main" id="{09AD036F-F103-5B16-BD7D-2278415D9106}"/>
                </a:ext>
              </a:extLst>
            </p:cNvPr>
            <p:cNvCxnSpPr>
              <a:cxnSpLocks/>
            </p:cNvCxnSpPr>
            <p:nvPr/>
          </p:nvCxnSpPr>
          <p:spPr>
            <a:xfrm>
              <a:off x="1592974" y="2650050"/>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60" name="그룹 59">
            <a:extLst>
              <a:ext uri="{FF2B5EF4-FFF2-40B4-BE49-F238E27FC236}">
                <a16:creationId xmlns:a16="http://schemas.microsoft.com/office/drawing/2014/main" id="{D8DF279C-BC8B-6F64-6274-9B03DD4148F7}"/>
              </a:ext>
            </a:extLst>
          </p:cNvPr>
          <p:cNvGrpSpPr/>
          <p:nvPr/>
        </p:nvGrpSpPr>
        <p:grpSpPr>
          <a:xfrm>
            <a:off x="3309692" y="8214348"/>
            <a:ext cx="4143820" cy="900380"/>
            <a:chOff x="3241089" y="7412880"/>
            <a:chExt cx="4143820" cy="900380"/>
          </a:xfrm>
        </p:grpSpPr>
        <p:sp>
          <p:nvSpPr>
            <p:cNvPr id="61" name="사각형: 둥근 모서리 60">
              <a:extLst>
                <a:ext uri="{FF2B5EF4-FFF2-40B4-BE49-F238E27FC236}">
                  <a16:creationId xmlns:a16="http://schemas.microsoft.com/office/drawing/2014/main" id="{15751238-0012-45FF-22D8-1E9437FB17BD}"/>
                </a:ext>
              </a:extLst>
            </p:cNvPr>
            <p:cNvSpPr/>
            <p:nvPr/>
          </p:nvSpPr>
          <p:spPr>
            <a:xfrm>
              <a:off x="3241089" y="7412880"/>
              <a:ext cx="4143820" cy="900380"/>
            </a:xfrm>
            <a:prstGeom prst="roundRect">
              <a:avLst/>
            </a:prstGeom>
            <a:solidFill>
              <a:srgbClr val="FCD5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그룹 61">
              <a:extLst>
                <a:ext uri="{FF2B5EF4-FFF2-40B4-BE49-F238E27FC236}">
                  <a16:creationId xmlns:a16="http://schemas.microsoft.com/office/drawing/2014/main" id="{CFEAD7CF-9899-A30B-D707-BE883E54D58B}"/>
                </a:ext>
              </a:extLst>
            </p:cNvPr>
            <p:cNvGrpSpPr/>
            <p:nvPr/>
          </p:nvGrpSpPr>
          <p:grpSpPr>
            <a:xfrm>
              <a:off x="3525748" y="7522865"/>
              <a:ext cx="3659324" cy="680410"/>
              <a:chOff x="3363823" y="8335341"/>
              <a:chExt cx="3659324" cy="680410"/>
            </a:xfrm>
          </p:grpSpPr>
          <p:sp>
            <p:nvSpPr>
              <p:cNvPr id="63" name="타원 62">
                <a:extLst>
                  <a:ext uri="{FF2B5EF4-FFF2-40B4-BE49-F238E27FC236}">
                    <a16:creationId xmlns:a16="http://schemas.microsoft.com/office/drawing/2014/main" id="{478E2D23-72F1-F816-C786-30C3C41EC14A}"/>
                  </a:ext>
                </a:extLst>
              </p:cNvPr>
              <p:cNvSpPr/>
              <p:nvPr/>
            </p:nvSpPr>
            <p:spPr>
              <a:xfrm>
                <a:off x="3363823"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1</a:t>
                </a:r>
                <a:endParaRPr lang="ko-KR" altLang="en-US" sz="1200">
                  <a:solidFill>
                    <a:schemeClr val="tx1"/>
                  </a:solidFill>
                </a:endParaRPr>
              </a:p>
            </p:txBody>
          </p:sp>
          <p:sp>
            <p:nvSpPr>
              <p:cNvPr id="64" name="TextBox 63">
                <a:extLst>
                  <a:ext uri="{FF2B5EF4-FFF2-40B4-BE49-F238E27FC236}">
                    <a16:creationId xmlns:a16="http://schemas.microsoft.com/office/drawing/2014/main" id="{0380E20D-763E-E0F2-9BB5-F997EBCA41D5}"/>
                  </a:ext>
                </a:extLst>
              </p:cNvPr>
              <p:cNvSpPr txBox="1"/>
              <p:nvPr/>
            </p:nvSpPr>
            <p:spPr>
              <a:xfrm>
                <a:off x="5468777" y="8444714"/>
                <a:ext cx="501892" cy="461665"/>
              </a:xfrm>
              <a:prstGeom prst="rect">
                <a:avLst/>
              </a:prstGeom>
              <a:noFill/>
            </p:spPr>
            <p:txBody>
              <a:bodyPr wrap="square" rtlCol="0">
                <a:spAutoFit/>
              </a:bodyPr>
              <a:lstStyle/>
              <a:p>
                <a:pPr algn="ctr"/>
                <a:r>
                  <a:rPr lang="en-US" altLang="ko-KR" sz="2400"/>
                  <a:t>…</a:t>
                </a:r>
                <a:endParaRPr lang="ko-KR" altLang="en-US" sz="2400"/>
              </a:p>
            </p:txBody>
          </p:sp>
          <p:sp>
            <p:nvSpPr>
              <p:cNvPr id="65" name="타원 64">
                <a:extLst>
                  <a:ext uri="{FF2B5EF4-FFF2-40B4-BE49-F238E27FC236}">
                    <a16:creationId xmlns:a16="http://schemas.microsoft.com/office/drawing/2014/main" id="{1B5DCBB0-E2C4-6DB6-F9AA-A8C315494B30}"/>
                  </a:ext>
                </a:extLst>
              </p:cNvPr>
              <p:cNvSpPr/>
              <p:nvPr/>
            </p:nvSpPr>
            <p:spPr>
              <a:xfrm>
                <a:off x="4416300"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2</a:t>
                </a:r>
                <a:endParaRPr lang="ko-KR" altLang="en-US" sz="1200">
                  <a:solidFill>
                    <a:schemeClr val="tx1"/>
                  </a:solidFill>
                </a:endParaRPr>
              </a:p>
            </p:txBody>
          </p:sp>
          <p:sp>
            <p:nvSpPr>
              <p:cNvPr id="66" name="타원 65">
                <a:extLst>
                  <a:ext uri="{FF2B5EF4-FFF2-40B4-BE49-F238E27FC236}">
                    <a16:creationId xmlns:a16="http://schemas.microsoft.com/office/drawing/2014/main" id="{34592281-6D27-2E19-7F6E-82F6D2F0D229}"/>
                  </a:ext>
                </a:extLst>
              </p:cNvPr>
              <p:cNvSpPr/>
              <p:nvPr/>
            </p:nvSpPr>
            <p:spPr>
              <a:xfrm>
                <a:off x="6084168"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K</a:t>
                </a:r>
                <a:endParaRPr lang="ko-KR" altLang="en-US" sz="1200">
                  <a:solidFill>
                    <a:schemeClr val="tx1"/>
                  </a:solidFill>
                </a:endParaRPr>
              </a:p>
            </p:txBody>
          </p:sp>
        </p:grpSp>
      </p:grpSp>
      <p:cxnSp>
        <p:nvCxnSpPr>
          <p:cNvPr id="67" name="직선 화살표 연결선 66">
            <a:extLst>
              <a:ext uri="{FF2B5EF4-FFF2-40B4-BE49-F238E27FC236}">
                <a16:creationId xmlns:a16="http://schemas.microsoft.com/office/drawing/2014/main" id="{2343EF07-6998-D899-E61E-E874CAE5C804}"/>
              </a:ext>
            </a:extLst>
          </p:cNvPr>
          <p:cNvCxnSpPr>
            <a:cxnSpLocks/>
          </p:cNvCxnSpPr>
          <p:nvPr/>
        </p:nvCxnSpPr>
        <p:spPr>
          <a:xfrm>
            <a:off x="2736128" y="8649589"/>
            <a:ext cx="4793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635586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D5BD0BB-5D3B-92C1-357C-5F4C278B4136}"/>
              </a:ext>
            </a:extLst>
          </p:cNvPr>
          <p:cNvSpPr txBox="1"/>
          <p:nvPr/>
        </p:nvSpPr>
        <p:spPr>
          <a:xfrm>
            <a:off x="260650" y="331661"/>
            <a:ext cx="8246816" cy="553998"/>
          </a:xfrm>
          <a:prstGeom prst="rect">
            <a:avLst/>
          </a:prstGeom>
          <a:noFill/>
        </p:spPr>
        <p:txBody>
          <a:bodyPr wrap="square" lIns="91440" tIns="45720" rIns="91440" bIns="45720" rtlCol="0" anchor="t">
            <a:spAutoFit/>
          </a:bodyPr>
          <a:lstStyle/>
          <a:p>
            <a:r>
              <a:rPr lang="en-US" altLang="ko-KR" sz="3000" b="1" dirty="0">
                <a:solidFill>
                  <a:srgbClr val="000000"/>
                </a:solidFill>
                <a:latin typeface="맑은 고딕"/>
                <a:ea typeface="맑은 고딕"/>
              </a:rPr>
              <a:t>4-1. BPR </a:t>
            </a:r>
            <a:r>
              <a:rPr lang="ko-KR" altLang="en-US" sz="3000" b="1" dirty="0">
                <a:solidFill>
                  <a:srgbClr val="000000"/>
                </a:solidFill>
                <a:latin typeface="맑은 고딕"/>
                <a:ea typeface="맑은 고딕"/>
              </a:rPr>
              <a:t>논문 분석 및 개념이해</a:t>
            </a:r>
            <a:endParaRPr lang="en-US" altLang="ko-KR" sz="3000" b="1" dirty="0" err="1">
              <a:solidFill>
                <a:srgbClr val="000000"/>
              </a:solidFill>
              <a:latin typeface="맑은 고딕"/>
              <a:ea typeface="맑은 고딕"/>
              <a:cs typeface="Calibri"/>
            </a:endParaRPr>
          </a:p>
        </p:txBody>
      </p:sp>
      <p:sp>
        <p:nvSpPr>
          <p:cNvPr id="7" name="화살표: 오른쪽 3">
            <a:extLst>
              <a:ext uri="{FF2B5EF4-FFF2-40B4-BE49-F238E27FC236}">
                <a16:creationId xmlns:a16="http://schemas.microsoft.com/office/drawing/2014/main" id="{D1C8DEC3-B33D-1006-C988-03881FEFFB51}"/>
              </a:ext>
            </a:extLst>
          </p:cNvPr>
          <p:cNvSpPr/>
          <p:nvPr/>
        </p:nvSpPr>
        <p:spPr>
          <a:xfrm>
            <a:off x="6779137" y="3942725"/>
            <a:ext cx="1891358"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Freeform 3">
            <a:extLst>
              <a:ext uri="{FF2B5EF4-FFF2-40B4-BE49-F238E27FC236}">
                <a16:creationId xmlns:a16="http://schemas.microsoft.com/office/drawing/2014/main" id="{46DD36E7-E7DF-2961-7DF4-891F46AB26E1}"/>
              </a:ext>
            </a:extLst>
          </p:cNvPr>
          <p:cNvSpPr/>
          <p:nvPr/>
        </p:nvSpPr>
        <p:spPr>
          <a:xfrm>
            <a:off x="10690700" y="608660"/>
            <a:ext cx="4125872" cy="69767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altLang="ko-KR" sz="3499" b="1">
                <a:ln>
                  <a:solidFill>
                    <a:sysClr val="windowText" lastClr="000000"/>
                  </a:solidFill>
                </a:ln>
                <a:solidFill>
                  <a:sysClr val="windowText" lastClr="000000"/>
                </a:solidFill>
                <a:latin typeface="맑은 고딕"/>
                <a:ea typeface="맑은 고딕"/>
              </a:rPr>
              <a:t>DataSet</a:t>
            </a:r>
            <a:r>
              <a:rPr lang="en-US" altLang="ko-KR" sz="3499" b="1" dirty="0">
                <a:ln>
                  <a:solidFill>
                    <a:sysClr val="windowText" lastClr="000000"/>
                  </a:solidFill>
                </a:ln>
                <a:solidFill>
                  <a:sysClr val="windowText" lastClr="000000"/>
                </a:solidFill>
                <a:latin typeface="맑은 고딕"/>
                <a:ea typeface="맑은 고딕"/>
              </a:rPr>
              <a:t> </a:t>
            </a:r>
            <a:r>
              <a:rPr lang="ko-KR" altLang="en-US" sz="3499" b="1" dirty="0">
                <a:ln>
                  <a:solidFill>
                    <a:sysClr val="windowText" lastClr="000000"/>
                  </a:solidFill>
                </a:ln>
                <a:solidFill>
                  <a:sysClr val="windowText" lastClr="000000"/>
                </a:solidFill>
                <a:latin typeface="맑은 고딕"/>
                <a:ea typeface="맑은 고딕"/>
              </a:rPr>
              <a:t>구성방법</a:t>
            </a:r>
            <a:r>
              <a:rPr lang="en-US" altLang="ko-KR" sz="3499" b="1" dirty="0">
                <a:ln>
                  <a:solidFill>
                    <a:sysClr val="windowText" lastClr="000000"/>
                  </a:solidFill>
                </a:ln>
                <a:solidFill>
                  <a:sysClr val="windowText" lastClr="000000"/>
                </a:solidFill>
                <a:latin typeface="맑은 고딕"/>
                <a:ea typeface="맑은 고딕"/>
              </a:rPr>
              <a:t> </a:t>
            </a:r>
          </a:p>
        </p:txBody>
      </p:sp>
      <p:sp>
        <p:nvSpPr>
          <p:cNvPr id="2" name="Freeform 3">
            <a:extLst>
              <a:ext uri="{FF2B5EF4-FFF2-40B4-BE49-F238E27FC236}">
                <a16:creationId xmlns:a16="http://schemas.microsoft.com/office/drawing/2014/main" id="{404528C4-C91E-5A4A-C370-FEF93814739A}"/>
              </a:ext>
            </a:extLst>
          </p:cNvPr>
          <p:cNvSpPr/>
          <p:nvPr/>
        </p:nvSpPr>
        <p:spPr>
          <a:xfrm>
            <a:off x="487331" y="1789607"/>
            <a:ext cx="5368626" cy="1266963"/>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sz="3499" b="1" dirty="0" err="1">
                <a:ln>
                  <a:solidFill>
                    <a:sysClr val="windowText" lastClr="000000"/>
                  </a:solidFill>
                </a:ln>
                <a:solidFill>
                  <a:sysClr val="windowText" lastClr="000000"/>
                </a:solidFill>
                <a:latin typeface="Malgun Gothic"/>
                <a:ea typeface="Malgun Gothic"/>
              </a:rPr>
              <a:t>BPR_RankingBasedMF</a:t>
            </a:r>
            <a:r>
              <a:rPr lang="en-US" sz="3499" b="1" dirty="0">
                <a:ln>
                  <a:solidFill>
                    <a:sysClr val="windowText" lastClr="000000"/>
                  </a:solidFill>
                </a:ln>
                <a:solidFill>
                  <a:sysClr val="windowText" lastClr="000000"/>
                </a:solidFill>
                <a:latin typeface="Malgun Gothic"/>
                <a:ea typeface="Malgun Gothic"/>
              </a:rPr>
              <a:t> </a:t>
            </a:r>
            <a:r>
              <a:rPr lang="ko-KR" altLang="en-US" sz="3499" b="1" dirty="0">
                <a:ln>
                  <a:solidFill>
                    <a:sysClr val="windowText" lastClr="000000"/>
                  </a:solidFill>
                </a:ln>
                <a:solidFill>
                  <a:sysClr val="windowText" lastClr="000000"/>
                </a:solidFill>
                <a:latin typeface="Malgun Gothic"/>
                <a:ea typeface="Malgun Gothic"/>
              </a:rPr>
              <a:t>논문 번역 및 분석</a:t>
            </a:r>
            <a:endParaRPr lang="en-US" sz="3499" dirty="0" err="1">
              <a:ln>
                <a:solidFill>
                  <a:sysClr val="windowText" lastClr="000000"/>
                </a:solidFill>
              </a:ln>
              <a:solidFill>
                <a:sysClr val="windowText" lastClr="000000"/>
              </a:solidFill>
              <a:latin typeface="Malgun Gothic"/>
              <a:ea typeface="Malgun Gothic"/>
            </a:endParaRPr>
          </a:p>
        </p:txBody>
      </p:sp>
      <p:sp>
        <p:nvSpPr>
          <p:cNvPr id="5" name="Freeform 3">
            <a:extLst>
              <a:ext uri="{FF2B5EF4-FFF2-40B4-BE49-F238E27FC236}">
                <a16:creationId xmlns:a16="http://schemas.microsoft.com/office/drawing/2014/main" id="{B7E01CE3-8F1F-945B-B1E7-F71C1B5740C6}"/>
              </a:ext>
            </a:extLst>
          </p:cNvPr>
          <p:cNvSpPr/>
          <p:nvPr/>
        </p:nvSpPr>
        <p:spPr>
          <a:xfrm>
            <a:off x="10153403" y="4136058"/>
            <a:ext cx="5200463" cy="69767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altLang="ko-KR" sz="3000" b="1" dirty="0">
                <a:ln>
                  <a:solidFill>
                    <a:sysClr val="windowText" lastClr="000000"/>
                  </a:solidFill>
                </a:ln>
                <a:solidFill>
                  <a:sysClr val="windowText" lastClr="000000"/>
                </a:solidFill>
                <a:latin typeface="맑은 고딕"/>
                <a:ea typeface="맑은 고딕"/>
              </a:rPr>
              <a:t>BPR Learning Algorithm</a:t>
            </a:r>
          </a:p>
        </p:txBody>
      </p:sp>
      <p:sp>
        <p:nvSpPr>
          <p:cNvPr id="6" name="Freeform 3">
            <a:extLst>
              <a:ext uri="{FF2B5EF4-FFF2-40B4-BE49-F238E27FC236}">
                <a16:creationId xmlns:a16="http://schemas.microsoft.com/office/drawing/2014/main" id="{65E12E64-5227-49B6-DCF9-548D947ACF9F}"/>
              </a:ext>
            </a:extLst>
          </p:cNvPr>
          <p:cNvSpPr/>
          <p:nvPr/>
        </p:nvSpPr>
        <p:spPr>
          <a:xfrm>
            <a:off x="8743950" y="6195701"/>
            <a:ext cx="3525798" cy="69767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ko-KR" altLang="en-US" sz="3499" b="1" dirty="0">
                <a:ln>
                  <a:solidFill>
                    <a:sysClr val="windowText" lastClr="000000"/>
                  </a:solidFill>
                </a:ln>
                <a:solidFill>
                  <a:sysClr val="windowText" lastClr="000000"/>
                </a:solidFill>
                <a:latin typeface="맑은 고딕"/>
                <a:ea typeface="맑은 고딕"/>
              </a:rPr>
              <a:t>선호할 확률</a:t>
            </a:r>
            <a:endParaRPr lang="en-US" altLang="ko-KR" sz="3499" b="1" dirty="0">
              <a:ln>
                <a:solidFill>
                  <a:sysClr val="windowText" lastClr="000000"/>
                </a:solidFill>
              </a:ln>
              <a:solidFill>
                <a:sysClr val="windowText" lastClr="000000"/>
              </a:solidFill>
              <a:latin typeface="맑은 고딕"/>
              <a:ea typeface="맑은 고딕"/>
            </a:endParaRPr>
          </a:p>
        </p:txBody>
      </p:sp>
      <p:sp>
        <p:nvSpPr>
          <p:cNvPr id="8" name="Freeform 3">
            <a:extLst>
              <a:ext uri="{FF2B5EF4-FFF2-40B4-BE49-F238E27FC236}">
                <a16:creationId xmlns:a16="http://schemas.microsoft.com/office/drawing/2014/main" id="{A381B6BC-A9AC-B293-8664-07792DF1CB23}"/>
              </a:ext>
            </a:extLst>
          </p:cNvPr>
          <p:cNvSpPr/>
          <p:nvPr/>
        </p:nvSpPr>
        <p:spPr>
          <a:xfrm>
            <a:off x="13204847" y="6195701"/>
            <a:ext cx="4125872" cy="79924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altLang="ko-KR" sz="2400" b="1" dirty="0">
                <a:ln>
                  <a:solidFill>
                    <a:sysClr val="windowText" lastClr="000000"/>
                  </a:solidFill>
                </a:ln>
                <a:solidFill>
                  <a:sysClr val="windowText" lastClr="000000"/>
                </a:solidFill>
                <a:latin typeface="맑은 고딕"/>
                <a:ea typeface="맑은 고딕"/>
              </a:rPr>
              <a:t>Gradient</a:t>
            </a:r>
            <a:r>
              <a:rPr lang="ko-KR" altLang="en-US" sz="2400" b="1" dirty="0">
                <a:ln>
                  <a:solidFill>
                    <a:sysClr val="windowText" lastClr="000000"/>
                  </a:solidFill>
                </a:ln>
                <a:solidFill>
                  <a:sysClr val="windowText" lastClr="000000"/>
                </a:solidFill>
                <a:latin typeface="맑은 고딕"/>
                <a:ea typeface="맑은 고딕"/>
              </a:rPr>
              <a:t>를 이용한 </a:t>
            </a:r>
            <a:endParaRPr lang="en-US" altLang="ko-KR" sz="2400" b="1" dirty="0">
              <a:ln>
                <a:solidFill>
                  <a:sysClr val="windowText" lastClr="000000"/>
                </a:solidFill>
              </a:ln>
              <a:solidFill>
                <a:sysClr val="windowText" lastClr="000000"/>
              </a:solidFill>
              <a:latin typeface="맑은 고딕"/>
              <a:ea typeface="맑은 고딕"/>
            </a:endParaRPr>
          </a:p>
          <a:p>
            <a:pPr algn="ctr"/>
            <a:r>
              <a:rPr lang="ko-KR" altLang="en-US" sz="2400" b="1" dirty="0">
                <a:ln>
                  <a:solidFill>
                    <a:sysClr val="windowText" lastClr="000000"/>
                  </a:solidFill>
                </a:ln>
                <a:solidFill>
                  <a:sysClr val="windowText" lastClr="000000"/>
                </a:solidFill>
                <a:latin typeface="맑은 고딕"/>
                <a:ea typeface="맑은 고딕"/>
              </a:rPr>
              <a:t>파라미터 </a:t>
            </a:r>
            <a:r>
              <a:rPr lang="ko-KR" altLang="en-US" sz="2400" b="1">
                <a:ln>
                  <a:solidFill>
                    <a:sysClr val="windowText" lastClr="000000"/>
                  </a:solidFill>
                </a:ln>
                <a:solidFill>
                  <a:sysClr val="windowText" lastClr="000000"/>
                </a:solidFill>
                <a:latin typeface="맑은 고딕"/>
                <a:ea typeface="맑은 고딕"/>
              </a:rPr>
              <a:t>최적화</a:t>
            </a:r>
            <a:r>
              <a:rPr lang="en-US" altLang="ko-KR" sz="2400" b="1">
                <a:ln>
                  <a:solidFill>
                    <a:sysClr val="windowText" lastClr="000000"/>
                  </a:solidFill>
                </a:ln>
                <a:solidFill>
                  <a:sysClr val="windowText" lastClr="000000"/>
                </a:solidFill>
                <a:latin typeface="맑은 고딕"/>
                <a:ea typeface="맑은 고딕"/>
              </a:rPr>
              <a:t>(SGD)</a:t>
            </a:r>
            <a:endParaRPr lang="en-US" altLang="ko-KR" sz="2400" b="1" dirty="0">
              <a:ln>
                <a:solidFill>
                  <a:sysClr val="windowText" lastClr="000000"/>
                </a:solidFill>
              </a:ln>
              <a:solidFill>
                <a:sysClr val="windowText" lastClr="000000"/>
              </a:solidFill>
              <a:latin typeface="맑은 고딕"/>
              <a:ea typeface="맑은 고딕"/>
            </a:endParaRPr>
          </a:p>
        </p:txBody>
      </p:sp>
      <p:pic>
        <p:nvPicPr>
          <p:cNvPr id="13" name="그림 12">
            <a:extLst>
              <a:ext uri="{FF2B5EF4-FFF2-40B4-BE49-F238E27FC236}">
                <a16:creationId xmlns:a16="http://schemas.microsoft.com/office/drawing/2014/main" id="{EFE10C78-D83A-7D5F-4279-7FBB5D091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5" y="3336878"/>
            <a:ext cx="5368626" cy="6618461"/>
          </a:xfrm>
          <a:prstGeom prst="rect">
            <a:avLst/>
          </a:prstGeom>
          <a:ln>
            <a:solidFill>
              <a:schemeClr val="tx1"/>
            </a:solidFill>
          </a:ln>
        </p:spPr>
      </p:pic>
      <p:pic>
        <p:nvPicPr>
          <p:cNvPr id="21" name="그림 20">
            <a:extLst>
              <a:ext uri="{FF2B5EF4-FFF2-40B4-BE49-F238E27FC236}">
                <a16:creationId xmlns:a16="http://schemas.microsoft.com/office/drawing/2014/main" id="{8051BC8D-4160-8A80-6FB8-66761F7B0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0702" y="1639283"/>
            <a:ext cx="3958190" cy="2145858"/>
          </a:xfrm>
          <a:prstGeom prst="rect">
            <a:avLst/>
          </a:prstGeom>
          <a:ln>
            <a:solidFill>
              <a:schemeClr val="tx1"/>
            </a:solidFill>
          </a:ln>
        </p:spPr>
      </p:pic>
      <p:cxnSp>
        <p:nvCxnSpPr>
          <p:cNvPr id="23" name="직선 화살표 연결선 22">
            <a:extLst>
              <a:ext uri="{FF2B5EF4-FFF2-40B4-BE49-F238E27FC236}">
                <a16:creationId xmlns:a16="http://schemas.microsoft.com/office/drawing/2014/main" id="{FB592982-122A-FAC5-489C-225C83536382}"/>
              </a:ext>
            </a:extLst>
          </p:cNvPr>
          <p:cNvCxnSpPr>
            <a:cxnSpLocks/>
          </p:cNvCxnSpPr>
          <p:nvPr/>
        </p:nvCxnSpPr>
        <p:spPr>
          <a:xfrm flipH="1">
            <a:off x="10488395" y="4866335"/>
            <a:ext cx="2181401" cy="13262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49C3FA6-9A7F-F67B-36D0-B912CDA21EED}"/>
              </a:ext>
            </a:extLst>
          </p:cNvPr>
          <p:cNvCxnSpPr>
            <a:cxnSpLocks/>
          </p:cNvCxnSpPr>
          <p:nvPr/>
        </p:nvCxnSpPr>
        <p:spPr>
          <a:xfrm>
            <a:off x="12669796" y="4848541"/>
            <a:ext cx="2597987" cy="13471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그림 27">
            <a:extLst>
              <a:ext uri="{FF2B5EF4-FFF2-40B4-BE49-F238E27FC236}">
                <a16:creationId xmlns:a16="http://schemas.microsoft.com/office/drawing/2014/main" id="{38635E2E-DAB1-8EC4-4540-8D4C8241DE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25496" y="8847011"/>
            <a:ext cx="3544253" cy="1199286"/>
          </a:xfrm>
          <a:prstGeom prst="rect">
            <a:avLst/>
          </a:prstGeom>
          <a:noFill/>
          <a:ln>
            <a:solidFill>
              <a:schemeClr val="tx1"/>
            </a:solidFill>
          </a:ln>
        </p:spPr>
      </p:pic>
      <p:pic>
        <p:nvPicPr>
          <p:cNvPr id="30" name="그림 29">
            <a:extLst>
              <a:ext uri="{FF2B5EF4-FFF2-40B4-BE49-F238E27FC236}">
                <a16:creationId xmlns:a16="http://schemas.microsoft.com/office/drawing/2014/main" id="{34F56D9E-2A1B-5B0B-58E2-D532A1B262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4847" y="7203086"/>
            <a:ext cx="4125870" cy="2843213"/>
          </a:xfrm>
          <a:prstGeom prst="rect">
            <a:avLst/>
          </a:prstGeom>
          <a:ln>
            <a:solidFill>
              <a:schemeClr val="tx1"/>
            </a:solidFill>
          </a:ln>
        </p:spPr>
      </p:pic>
      <p:pic>
        <p:nvPicPr>
          <p:cNvPr id="33" name="그림 32">
            <a:extLst>
              <a:ext uri="{FF2B5EF4-FFF2-40B4-BE49-F238E27FC236}">
                <a16:creationId xmlns:a16="http://schemas.microsoft.com/office/drawing/2014/main" id="{FF386E72-39B7-4ED1-020E-387EC75F6B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3950" y="7203086"/>
            <a:ext cx="3525798" cy="1171739"/>
          </a:xfrm>
          <a:prstGeom prst="rect">
            <a:avLst/>
          </a:prstGeom>
          <a:ln>
            <a:solidFill>
              <a:schemeClr val="tx1"/>
            </a:solidFill>
          </a:ln>
        </p:spPr>
      </p:pic>
    </p:spTree>
    <p:extLst>
      <p:ext uri="{BB962C8B-B14F-4D97-AF65-F5344CB8AC3E}">
        <p14:creationId xmlns:p14="http://schemas.microsoft.com/office/powerpoint/2010/main" val="85582112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D5BD0BB-5D3B-92C1-357C-5F4C278B4136}"/>
              </a:ext>
            </a:extLst>
          </p:cNvPr>
          <p:cNvSpPr txBox="1"/>
          <p:nvPr/>
        </p:nvSpPr>
        <p:spPr>
          <a:xfrm>
            <a:off x="260650" y="331661"/>
            <a:ext cx="8246816" cy="553998"/>
          </a:xfrm>
          <a:prstGeom prst="rect">
            <a:avLst/>
          </a:prstGeom>
          <a:noFill/>
        </p:spPr>
        <p:txBody>
          <a:bodyPr wrap="square" lIns="91440" tIns="45720" rIns="91440" bIns="45720" rtlCol="0" anchor="t">
            <a:spAutoFit/>
          </a:bodyPr>
          <a:lstStyle/>
          <a:p>
            <a:r>
              <a:rPr lang="en-US" altLang="ko-KR" sz="3000" b="1" dirty="0">
                <a:solidFill>
                  <a:srgbClr val="000000"/>
                </a:solidFill>
                <a:latin typeface="맑은 고딕"/>
                <a:ea typeface="맑은 고딕"/>
              </a:rPr>
              <a:t>4-2. BPR </a:t>
            </a:r>
            <a:r>
              <a:rPr lang="ko-KR" altLang="en-US" sz="3000" b="1" dirty="0">
                <a:solidFill>
                  <a:srgbClr val="000000"/>
                </a:solidFill>
                <a:latin typeface="맑은 고딕"/>
                <a:ea typeface="맑은 고딕"/>
              </a:rPr>
              <a:t>모델 구현 및 성능평가</a:t>
            </a:r>
            <a:endParaRPr lang="en-US" altLang="ko-KR" sz="3000" b="1" dirty="0" err="1">
              <a:solidFill>
                <a:srgbClr val="000000"/>
              </a:solidFill>
              <a:latin typeface="맑은 고딕"/>
              <a:ea typeface="맑은 고딕"/>
              <a:cs typeface="Calibri"/>
            </a:endParaRPr>
          </a:p>
        </p:txBody>
      </p:sp>
      <p:sp>
        <p:nvSpPr>
          <p:cNvPr id="7" name="화살표: 오른쪽 3">
            <a:extLst>
              <a:ext uri="{FF2B5EF4-FFF2-40B4-BE49-F238E27FC236}">
                <a16:creationId xmlns:a16="http://schemas.microsoft.com/office/drawing/2014/main" id="{D1C8DEC3-B33D-1006-C988-03881FEFFB51}"/>
              </a:ext>
            </a:extLst>
          </p:cNvPr>
          <p:cNvSpPr/>
          <p:nvPr/>
        </p:nvSpPr>
        <p:spPr>
          <a:xfrm>
            <a:off x="7878926" y="5880483"/>
            <a:ext cx="1891358"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Freeform 3">
            <a:extLst>
              <a:ext uri="{FF2B5EF4-FFF2-40B4-BE49-F238E27FC236}">
                <a16:creationId xmlns:a16="http://schemas.microsoft.com/office/drawing/2014/main" id="{46DD36E7-E7DF-2961-7DF4-891F46AB26E1}"/>
              </a:ext>
            </a:extLst>
          </p:cNvPr>
          <p:cNvSpPr/>
          <p:nvPr/>
        </p:nvSpPr>
        <p:spPr>
          <a:xfrm>
            <a:off x="10604542" y="1978049"/>
            <a:ext cx="7031990" cy="1188839"/>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altLang="ko-KR" sz="3499" b="1" dirty="0">
                <a:ln>
                  <a:solidFill>
                    <a:sysClr val="windowText" lastClr="000000"/>
                  </a:solidFill>
                </a:ln>
                <a:solidFill>
                  <a:sysClr val="windowText" lastClr="000000"/>
                </a:solidFill>
                <a:latin typeface="맑은 고딕"/>
                <a:ea typeface="맑은 고딕"/>
              </a:rPr>
              <a:t> BPR </a:t>
            </a:r>
            <a:r>
              <a:rPr lang="ko-KR" altLang="en-US" sz="3499" b="1" dirty="0">
                <a:ln>
                  <a:solidFill>
                    <a:sysClr val="windowText" lastClr="000000"/>
                  </a:solidFill>
                </a:ln>
                <a:solidFill>
                  <a:sysClr val="windowText" lastClr="000000"/>
                </a:solidFill>
                <a:latin typeface="맑은 고딕"/>
                <a:ea typeface="맑은 고딕"/>
              </a:rPr>
              <a:t>성능평가</a:t>
            </a:r>
            <a:br>
              <a:rPr lang="en-US" altLang="ko-KR" sz="3499" b="1" dirty="0">
                <a:ln>
                  <a:solidFill>
                    <a:sysClr val="windowText" lastClr="000000"/>
                  </a:solidFill>
                </a:ln>
                <a:solidFill>
                  <a:sysClr val="windowText" lastClr="000000"/>
                </a:solidFill>
                <a:latin typeface="맑은 고딕"/>
                <a:ea typeface="맑은 고딕"/>
              </a:rPr>
            </a:br>
            <a:r>
              <a:rPr lang="en-US" altLang="ko-KR" sz="3499" b="1" dirty="0">
                <a:ln>
                  <a:solidFill>
                    <a:sysClr val="windowText" lastClr="000000"/>
                  </a:solidFill>
                </a:ln>
                <a:solidFill>
                  <a:sysClr val="windowText" lastClr="000000"/>
                </a:solidFill>
                <a:latin typeface="맑은 고딕"/>
                <a:ea typeface="맑은 고딕"/>
              </a:rPr>
              <a:t>(</a:t>
            </a:r>
            <a:r>
              <a:rPr lang="en-US" altLang="ko-KR" sz="3499" b="1" dirty="0" err="1">
                <a:ln>
                  <a:solidFill>
                    <a:sysClr val="windowText" lastClr="000000"/>
                  </a:solidFill>
                </a:ln>
                <a:solidFill>
                  <a:sysClr val="windowText" lastClr="000000"/>
                </a:solidFill>
                <a:latin typeface="맑은 고딕"/>
                <a:ea typeface="맑은 고딕"/>
              </a:rPr>
              <a:t>Precision_at_K</a:t>
            </a:r>
            <a:r>
              <a:rPr lang="en-US" altLang="ko-KR" sz="3499" b="1" dirty="0">
                <a:ln>
                  <a:solidFill>
                    <a:sysClr val="windowText" lastClr="000000"/>
                  </a:solidFill>
                </a:ln>
                <a:solidFill>
                  <a:sysClr val="windowText" lastClr="000000"/>
                </a:solidFill>
                <a:latin typeface="맑은 고딕"/>
                <a:ea typeface="맑은 고딕"/>
              </a:rPr>
              <a:t>)</a:t>
            </a:r>
          </a:p>
        </p:txBody>
      </p:sp>
      <p:sp>
        <p:nvSpPr>
          <p:cNvPr id="2" name="Freeform 3">
            <a:extLst>
              <a:ext uri="{FF2B5EF4-FFF2-40B4-BE49-F238E27FC236}">
                <a16:creationId xmlns:a16="http://schemas.microsoft.com/office/drawing/2014/main" id="{404528C4-C91E-5A4A-C370-FEF93814739A}"/>
              </a:ext>
            </a:extLst>
          </p:cNvPr>
          <p:cNvSpPr/>
          <p:nvPr/>
        </p:nvSpPr>
        <p:spPr>
          <a:xfrm>
            <a:off x="753686" y="1978046"/>
            <a:ext cx="6505607" cy="67330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sz="3499" b="1" dirty="0">
                <a:ln>
                  <a:solidFill>
                    <a:sysClr val="windowText" lastClr="000000"/>
                  </a:solidFill>
                </a:ln>
                <a:solidFill>
                  <a:sysClr val="windowText" lastClr="000000"/>
                </a:solidFill>
                <a:latin typeface="Malgun Gothic"/>
                <a:ea typeface="Malgun Gothic"/>
              </a:rPr>
              <a:t>BPR </a:t>
            </a:r>
            <a:r>
              <a:rPr lang="ko-KR" altLang="en-US" sz="3499" b="1" dirty="0">
                <a:ln>
                  <a:solidFill>
                    <a:sysClr val="windowText" lastClr="000000"/>
                  </a:solidFill>
                </a:ln>
                <a:solidFill>
                  <a:sysClr val="windowText" lastClr="000000"/>
                </a:solidFill>
                <a:latin typeface="Malgun Gothic"/>
                <a:ea typeface="Malgun Gothic"/>
              </a:rPr>
              <a:t>모델구현 </a:t>
            </a:r>
            <a:endParaRPr lang="en-US" sz="3499" dirty="0" err="1">
              <a:ln>
                <a:solidFill>
                  <a:sysClr val="windowText" lastClr="000000"/>
                </a:solidFill>
              </a:ln>
              <a:solidFill>
                <a:sysClr val="windowText" lastClr="000000"/>
              </a:solidFill>
              <a:latin typeface="Malgun Gothic"/>
              <a:ea typeface="Malgun Gothic"/>
            </a:endParaRPr>
          </a:p>
        </p:txBody>
      </p:sp>
      <p:pic>
        <p:nvPicPr>
          <p:cNvPr id="6" name="그림 5">
            <a:extLst>
              <a:ext uri="{FF2B5EF4-FFF2-40B4-BE49-F238E27FC236}">
                <a16:creationId xmlns:a16="http://schemas.microsoft.com/office/drawing/2014/main" id="{413B00E7-305F-3417-712F-9B0807F48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86" y="2985636"/>
            <a:ext cx="6505607" cy="4929876"/>
          </a:xfrm>
          <a:prstGeom prst="rect">
            <a:avLst/>
          </a:prstGeom>
        </p:spPr>
      </p:pic>
      <p:pic>
        <p:nvPicPr>
          <p:cNvPr id="12" name="그림 11">
            <a:extLst>
              <a:ext uri="{FF2B5EF4-FFF2-40B4-BE49-F238E27FC236}">
                <a16:creationId xmlns:a16="http://schemas.microsoft.com/office/drawing/2014/main" id="{40604FC5-64C8-1AC9-ADCD-6E8CDBC77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540" y="3653692"/>
            <a:ext cx="7031990" cy="4261820"/>
          </a:xfrm>
          <a:prstGeom prst="rect">
            <a:avLst/>
          </a:prstGeom>
        </p:spPr>
      </p:pic>
      <p:pic>
        <p:nvPicPr>
          <p:cNvPr id="18" name="그림 17">
            <a:extLst>
              <a:ext uri="{FF2B5EF4-FFF2-40B4-BE49-F238E27FC236}">
                <a16:creationId xmlns:a16="http://schemas.microsoft.com/office/drawing/2014/main" id="{4BDA6242-FEDE-82E7-25D5-51772FD7F0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686" y="8249799"/>
            <a:ext cx="6505607" cy="1556118"/>
          </a:xfrm>
          <a:prstGeom prst="rect">
            <a:avLst/>
          </a:prstGeom>
        </p:spPr>
      </p:pic>
      <p:pic>
        <p:nvPicPr>
          <p:cNvPr id="22" name="그림 21">
            <a:extLst>
              <a:ext uri="{FF2B5EF4-FFF2-40B4-BE49-F238E27FC236}">
                <a16:creationId xmlns:a16="http://schemas.microsoft.com/office/drawing/2014/main" id="{C73BE530-628C-FDAA-F6F5-B93537F9F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4540" y="8249799"/>
            <a:ext cx="7031990" cy="1556118"/>
          </a:xfrm>
          <a:prstGeom prst="rect">
            <a:avLst/>
          </a:prstGeom>
        </p:spPr>
      </p:pic>
    </p:spTree>
    <p:extLst>
      <p:ext uri="{BB962C8B-B14F-4D97-AF65-F5344CB8AC3E}">
        <p14:creationId xmlns:p14="http://schemas.microsoft.com/office/powerpoint/2010/main" val="346166119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 name="AutoShape 2"/>
          <p:cNvSpPr/>
          <p:nvPr/>
        </p:nvSpPr>
        <p:spPr>
          <a:xfrm flipV="1">
            <a:off x="860319" y="1333500"/>
            <a:ext cx="1806681" cy="13565"/>
          </a:xfrm>
          <a:prstGeom prst="line">
            <a:avLst/>
          </a:prstGeom>
          <a:ln w="38100" cap="flat">
            <a:solidFill>
              <a:srgbClr val="090807"/>
            </a:solidFill>
            <a:prstDash val="solid"/>
            <a:headEnd type="none" w="sm" len="sm"/>
            <a:tailEnd type="none" w="sm" len="sm"/>
          </a:ln>
        </p:spPr>
        <p:txBody>
          <a:bodyPr/>
          <a:lstStyle/>
          <a:p>
            <a:endParaRPr lang="ko-KR" altLang="en-US"/>
          </a:p>
        </p:txBody>
      </p:sp>
      <p:sp>
        <p:nvSpPr>
          <p:cNvPr id="7" name="TextBox 7"/>
          <p:cNvSpPr txBox="1"/>
          <p:nvPr/>
        </p:nvSpPr>
        <p:spPr>
          <a:xfrm>
            <a:off x="905902" y="765071"/>
            <a:ext cx="10066897" cy="403828"/>
          </a:xfrm>
          <a:prstGeom prst="rect">
            <a:avLst/>
          </a:prstGeom>
        </p:spPr>
        <p:txBody>
          <a:bodyPr wrap="square" lIns="0" tIns="0" rIns="0" bIns="0" rtlCol="0" anchor="t">
            <a:spAutoFit/>
          </a:bodyPr>
          <a:lstStyle/>
          <a:p>
            <a:pPr algn="l">
              <a:lnSpc>
                <a:spcPts val="3499"/>
              </a:lnSpc>
              <a:spcBef>
                <a:spcPct val="0"/>
              </a:spcBef>
            </a:pPr>
            <a:r>
              <a:rPr lang="ko-KR" altLang="en-US" sz="2499" dirty="0">
                <a:solidFill>
                  <a:srgbClr val="090807"/>
                </a:solidFill>
                <a:latin typeface="Source Han Sans KR Bold"/>
                <a:ea typeface="Source Han Sans KR Bold"/>
              </a:rPr>
              <a:t>위치기반 추천 모델 조사</a:t>
            </a:r>
            <a:endParaRPr lang="en-US" sz="2499" dirty="0">
              <a:solidFill>
                <a:srgbClr val="090807"/>
              </a:solidFill>
              <a:latin typeface="Source Han Sans KR Bold"/>
              <a:ea typeface="Source Han Sans KR Bold"/>
            </a:endParaRPr>
          </a:p>
        </p:txBody>
      </p:sp>
      <p:sp>
        <p:nvSpPr>
          <p:cNvPr id="3" name="Rectangle 30">
            <a:extLst>
              <a:ext uri="{FF2B5EF4-FFF2-40B4-BE49-F238E27FC236}">
                <a16:creationId xmlns:a16="http://schemas.microsoft.com/office/drawing/2014/main" id="{CA06183E-05D5-539E-A35B-750D5DE64A5E}"/>
              </a:ext>
            </a:extLst>
          </p:cNvPr>
          <p:cNvSpPr/>
          <p:nvPr/>
        </p:nvSpPr>
        <p:spPr>
          <a:xfrm>
            <a:off x="729503" y="1498101"/>
            <a:ext cx="10243295" cy="8441729"/>
          </a:xfrm>
          <a:prstGeom prst="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그룹 7">
            <a:extLst>
              <a:ext uri="{FF2B5EF4-FFF2-40B4-BE49-F238E27FC236}">
                <a16:creationId xmlns:a16="http://schemas.microsoft.com/office/drawing/2014/main" id="{9DA9E230-7D9A-80E9-3834-F3FEAA88E2DE}"/>
              </a:ext>
            </a:extLst>
          </p:cNvPr>
          <p:cNvGrpSpPr/>
          <p:nvPr/>
        </p:nvGrpSpPr>
        <p:grpSpPr>
          <a:xfrm>
            <a:off x="973393" y="1676267"/>
            <a:ext cx="2658292" cy="2093083"/>
            <a:chOff x="1056261" y="1802078"/>
            <a:chExt cx="2658292" cy="2093083"/>
          </a:xfrm>
        </p:grpSpPr>
        <p:pic>
          <p:nvPicPr>
            <p:cNvPr id="4" name="그림 3">
              <a:extLst>
                <a:ext uri="{FF2B5EF4-FFF2-40B4-BE49-F238E27FC236}">
                  <a16:creationId xmlns:a16="http://schemas.microsoft.com/office/drawing/2014/main" id="{9CFE9642-1D4D-996D-3D7B-3C10F9C0722A}"/>
                </a:ext>
              </a:extLst>
            </p:cNvPr>
            <p:cNvPicPr>
              <a:picLocks noChangeAspect="1"/>
            </p:cNvPicPr>
            <p:nvPr/>
          </p:nvPicPr>
          <p:blipFill>
            <a:blip r:embed="rId3"/>
            <a:stretch>
              <a:fillRect/>
            </a:stretch>
          </p:blipFill>
          <p:spPr>
            <a:xfrm>
              <a:off x="1056261" y="2171410"/>
              <a:ext cx="2658292"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C7EAE04C-7169-2073-58C2-DBC3E61EF737}"/>
                </a:ext>
              </a:extLst>
            </p:cNvPr>
            <p:cNvSpPr txBox="1"/>
            <p:nvPr/>
          </p:nvSpPr>
          <p:spPr>
            <a:xfrm>
              <a:off x="1973275" y="1802078"/>
              <a:ext cx="824265" cy="369332"/>
            </a:xfrm>
            <a:prstGeom prst="rect">
              <a:avLst/>
            </a:prstGeom>
            <a:noFill/>
          </p:spPr>
          <p:txBody>
            <a:bodyPr wrap="none" rtlCol="0">
              <a:spAutoFit/>
            </a:bodyPr>
            <a:lstStyle/>
            <a:p>
              <a:r>
                <a:rPr lang="en-US" altLang="ko-KR" dirty="0"/>
                <a:t>STRNN</a:t>
              </a:r>
              <a:endParaRPr lang="ko-KR" altLang="en-US" dirty="0"/>
            </a:p>
          </p:txBody>
        </p:sp>
      </p:grpSp>
      <p:pic>
        <p:nvPicPr>
          <p:cNvPr id="9" name="그림 8">
            <a:extLst>
              <a:ext uri="{FF2B5EF4-FFF2-40B4-BE49-F238E27FC236}">
                <a16:creationId xmlns:a16="http://schemas.microsoft.com/office/drawing/2014/main" id="{B818E41C-6FCF-9E68-3503-AA4227A6773C}"/>
              </a:ext>
            </a:extLst>
          </p:cNvPr>
          <p:cNvPicPr>
            <a:picLocks noChangeAspect="1"/>
          </p:cNvPicPr>
          <p:nvPr/>
        </p:nvPicPr>
        <p:blipFill>
          <a:blip r:embed="rId4"/>
          <a:stretch>
            <a:fillRect/>
          </a:stretch>
        </p:blipFill>
        <p:spPr>
          <a:xfrm>
            <a:off x="4522004" y="2045599"/>
            <a:ext cx="2658291"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그림 9">
            <a:extLst>
              <a:ext uri="{FF2B5EF4-FFF2-40B4-BE49-F238E27FC236}">
                <a16:creationId xmlns:a16="http://schemas.microsoft.com/office/drawing/2014/main" id="{5AE5D53E-DEFE-6F9F-336F-F6E506CAE038}"/>
              </a:ext>
            </a:extLst>
          </p:cNvPr>
          <p:cNvPicPr>
            <a:picLocks noChangeAspect="1"/>
          </p:cNvPicPr>
          <p:nvPr/>
        </p:nvPicPr>
        <p:blipFill>
          <a:blip r:embed="rId5"/>
          <a:stretch>
            <a:fillRect/>
          </a:stretch>
        </p:blipFill>
        <p:spPr>
          <a:xfrm>
            <a:off x="8070614" y="2045598"/>
            <a:ext cx="2707485"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4">
            <a:extLst>
              <a:ext uri="{FF2B5EF4-FFF2-40B4-BE49-F238E27FC236}">
                <a16:creationId xmlns:a16="http://schemas.microsoft.com/office/drawing/2014/main" id="{8E53A6F4-3BD4-4D27-48AD-6CA8F2F1A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902" y="4793900"/>
            <a:ext cx="2725783"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그림 12">
            <a:extLst>
              <a:ext uri="{FF2B5EF4-FFF2-40B4-BE49-F238E27FC236}">
                <a16:creationId xmlns:a16="http://schemas.microsoft.com/office/drawing/2014/main" id="{EEB1BDC4-7F50-562F-B4B3-1578748A05D6}"/>
              </a:ext>
            </a:extLst>
          </p:cNvPr>
          <p:cNvPicPr>
            <a:picLocks noChangeAspect="1"/>
          </p:cNvPicPr>
          <p:nvPr/>
        </p:nvPicPr>
        <p:blipFill>
          <a:blip r:embed="rId7"/>
          <a:stretch>
            <a:fillRect/>
          </a:stretch>
        </p:blipFill>
        <p:spPr>
          <a:xfrm>
            <a:off x="7958699" y="4799240"/>
            <a:ext cx="2819400" cy="17184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그림 14">
            <a:extLst>
              <a:ext uri="{FF2B5EF4-FFF2-40B4-BE49-F238E27FC236}">
                <a16:creationId xmlns:a16="http://schemas.microsoft.com/office/drawing/2014/main" id="{8522E527-6BA0-C358-210B-71873EA6453E}"/>
              </a:ext>
            </a:extLst>
          </p:cNvPr>
          <p:cNvPicPr>
            <a:picLocks noChangeAspect="1"/>
          </p:cNvPicPr>
          <p:nvPr/>
        </p:nvPicPr>
        <p:blipFill>
          <a:blip r:embed="rId8"/>
          <a:stretch>
            <a:fillRect/>
          </a:stretch>
        </p:blipFill>
        <p:spPr>
          <a:xfrm>
            <a:off x="2434256" y="7379526"/>
            <a:ext cx="2788505" cy="1723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2" descr="Framework of the proposed GeoSAN and the geography encoder">
            <a:extLst>
              <a:ext uri="{FF2B5EF4-FFF2-40B4-BE49-F238E27FC236}">
                <a16:creationId xmlns:a16="http://schemas.microsoft.com/office/drawing/2014/main" id="{0F147C6A-A5FB-7480-5EF0-8ED521E491B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4446" y="7400244"/>
            <a:ext cx="2788505" cy="1703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650ADC75-5333-4C04-EB94-71672D3206F2}"/>
              </a:ext>
            </a:extLst>
          </p:cNvPr>
          <p:cNvSpPr txBox="1"/>
          <p:nvPr/>
        </p:nvSpPr>
        <p:spPr>
          <a:xfrm>
            <a:off x="5439016" y="1600749"/>
            <a:ext cx="689356" cy="369332"/>
          </a:xfrm>
          <a:prstGeom prst="rect">
            <a:avLst/>
          </a:prstGeom>
          <a:noFill/>
        </p:spPr>
        <p:txBody>
          <a:bodyPr wrap="none" rtlCol="0">
            <a:spAutoFit/>
          </a:bodyPr>
          <a:lstStyle/>
          <a:p>
            <a:r>
              <a:rPr lang="en-US" altLang="ko-KR" dirty="0"/>
              <a:t>STGN</a:t>
            </a:r>
            <a:endParaRPr lang="ko-KR" altLang="en-US" dirty="0"/>
          </a:p>
        </p:txBody>
      </p:sp>
      <p:sp>
        <p:nvSpPr>
          <p:cNvPr id="18" name="TextBox 17">
            <a:extLst>
              <a:ext uri="{FF2B5EF4-FFF2-40B4-BE49-F238E27FC236}">
                <a16:creationId xmlns:a16="http://schemas.microsoft.com/office/drawing/2014/main" id="{602B704D-A147-57B5-B35B-3ED8267452A1}"/>
              </a:ext>
            </a:extLst>
          </p:cNvPr>
          <p:cNvSpPr txBox="1"/>
          <p:nvPr/>
        </p:nvSpPr>
        <p:spPr>
          <a:xfrm>
            <a:off x="9053901" y="1584095"/>
            <a:ext cx="740908" cy="369332"/>
          </a:xfrm>
          <a:prstGeom prst="rect">
            <a:avLst/>
          </a:prstGeom>
          <a:noFill/>
        </p:spPr>
        <p:txBody>
          <a:bodyPr wrap="none" rtlCol="0">
            <a:spAutoFit/>
          </a:bodyPr>
          <a:lstStyle/>
          <a:p>
            <a:r>
              <a:rPr lang="en-US" altLang="ko-KR" dirty="0"/>
              <a:t>ARNN</a:t>
            </a:r>
            <a:endParaRPr lang="ko-KR" altLang="en-US" dirty="0"/>
          </a:p>
        </p:txBody>
      </p:sp>
      <p:sp>
        <p:nvSpPr>
          <p:cNvPr id="20" name="TextBox 19">
            <a:extLst>
              <a:ext uri="{FF2B5EF4-FFF2-40B4-BE49-F238E27FC236}">
                <a16:creationId xmlns:a16="http://schemas.microsoft.com/office/drawing/2014/main" id="{A0949867-5F6C-A8A8-297C-705FC1FDC6AB}"/>
              </a:ext>
            </a:extLst>
          </p:cNvPr>
          <p:cNvSpPr txBox="1"/>
          <p:nvPr/>
        </p:nvSpPr>
        <p:spPr>
          <a:xfrm>
            <a:off x="1856660" y="4349050"/>
            <a:ext cx="814647" cy="369332"/>
          </a:xfrm>
          <a:prstGeom prst="rect">
            <a:avLst/>
          </a:prstGeom>
          <a:noFill/>
        </p:spPr>
        <p:txBody>
          <a:bodyPr wrap="none" rtlCol="0">
            <a:spAutoFit/>
          </a:bodyPr>
          <a:lstStyle/>
          <a:p>
            <a:r>
              <a:rPr lang="en-US" altLang="ko-KR" dirty="0"/>
              <a:t>LSTPM</a:t>
            </a:r>
            <a:endParaRPr lang="ko-KR" altLang="en-US" dirty="0"/>
          </a:p>
        </p:txBody>
      </p:sp>
      <p:grpSp>
        <p:nvGrpSpPr>
          <p:cNvPr id="26" name="그룹 25">
            <a:extLst>
              <a:ext uri="{FF2B5EF4-FFF2-40B4-BE49-F238E27FC236}">
                <a16:creationId xmlns:a16="http://schemas.microsoft.com/office/drawing/2014/main" id="{D1B8DAE7-04D0-AA63-6C53-69688A6B6634}"/>
              </a:ext>
            </a:extLst>
          </p:cNvPr>
          <p:cNvGrpSpPr/>
          <p:nvPr/>
        </p:nvGrpSpPr>
        <p:grpSpPr>
          <a:xfrm>
            <a:off x="4472811" y="4344462"/>
            <a:ext cx="2707484" cy="2173189"/>
            <a:chOff x="4472811" y="4344462"/>
            <a:chExt cx="2707484" cy="2173189"/>
          </a:xfrm>
        </p:grpSpPr>
        <p:pic>
          <p:nvPicPr>
            <p:cNvPr id="12" name="그림 11">
              <a:extLst>
                <a:ext uri="{FF2B5EF4-FFF2-40B4-BE49-F238E27FC236}">
                  <a16:creationId xmlns:a16="http://schemas.microsoft.com/office/drawing/2014/main" id="{450331C8-DE53-6097-5B54-8FC6D07BF6A7}"/>
                </a:ext>
              </a:extLst>
            </p:cNvPr>
            <p:cNvPicPr>
              <a:picLocks noChangeAspect="1"/>
            </p:cNvPicPr>
            <p:nvPr/>
          </p:nvPicPr>
          <p:blipFill>
            <a:blip r:embed="rId10"/>
            <a:stretch>
              <a:fillRect/>
            </a:stretch>
          </p:blipFill>
          <p:spPr>
            <a:xfrm>
              <a:off x="4472811" y="4793900"/>
              <a:ext cx="2707484"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629F258F-7B0A-69F5-EFA1-E85F9DF4A38D}"/>
                </a:ext>
              </a:extLst>
            </p:cNvPr>
            <p:cNvSpPr txBox="1"/>
            <p:nvPr/>
          </p:nvSpPr>
          <p:spPr>
            <a:xfrm>
              <a:off x="5414420" y="4344462"/>
              <a:ext cx="665182" cy="369332"/>
            </a:xfrm>
            <a:prstGeom prst="rect">
              <a:avLst/>
            </a:prstGeom>
            <a:noFill/>
          </p:spPr>
          <p:txBody>
            <a:bodyPr wrap="none" rtlCol="0">
              <a:spAutoFit/>
            </a:bodyPr>
            <a:lstStyle/>
            <a:p>
              <a:r>
                <a:rPr lang="en-US" altLang="ko-KR" dirty="0"/>
                <a:t>STAN</a:t>
              </a:r>
              <a:endParaRPr lang="ko-KR" altLang="en-US" dirty="0"/>
            </a:p>
          </p:txBody>
        </p:sp>
      </p:grpSp>
      <p:sp>
        <p:nvSpPr>
          <p:cNvPr id="22" name="TextBox 21">
            <a:extLst>
              <a:ext uri="{FF2B5EF4-FFF2-40B4-BE49-F238E27FC236}">
                <a16:creationId xmlns:a16="http://schemas.microsoft.com/office/drawing/2014/main" id="{775B5A6C-0D8C-99C4-428D-C36DB9949FAA}"/>
              </a:ext>
            </a:extLst>
          </p:cNvPr>
          <p:cNvSpPr txBox="1"/>
          <p:nvPr/>
        </p:nvSpPr>
        <p:spPr>
          <a:xfrm>
            <a:off x="8816689" y="4327675"/>
            <a:ext cx="1215333" cy="369332"/>
          </a:xfrm>
          <a:prstGeom prst="rect">
            <a:avLst/>
          </a:prstGeom>
          <a:noFill/>
        </p:spPr>
        <p:txBody>
          <a:bodyPr wrap="none" rtlCol="0">
            <a:spAutoFit/>
          </a:bodyPr>
          <a:lstStyle/>
          <a:p>
            <a:r>
              <a:rPr lang="en-US" altLang="ko-KR" dirty="0" err="1"/>
              <a:t>DeepMove</a:t>
            </a:r>
            <a:endParaRPr lang="ko-KR" altLang="en-US" dirty="0"/>
          </a:p>
        </p:txBody>
      </p:sp>
      <p:sp>
        <p:nvSpPr>
          <p:cNvPr id="23" name="TextBox 22">
            <a:extLst>
              <a:ext uri="{FF2B5EF4-FFF2-40B4-BE49-F238E27FC236}">
                <a16:creationId xmlns:a16="http://schemas.microsoft.com/office/drawing/2014/main" id="{C1CDA902-ABBB-B533-50F4-3D6349A04ACA}"/>
              </a:ext>
            </a:extLst>
          </p:cNvPr>
          <p:cNvSpPr txBox="1"/>
          <p:nvPr/>
        </p:nvSpPr>
        <p:spPr>
          <a:xfrm>
            <a:off x="3416375" y="6845593"/>
            <a:ext cx="924164" cy="369332"/>
          </a:xfrm>
          <a:prstGeom prst="rect">
            <a:avLst/>
          </a:prstGeom>
          <a:noFill/>
        </p:spPr>
        <p:txBody>
          <a:bodyPr wrap="none" rtlCol="0">
            <a:spAutoFit/>
          </a:bodyPr>
          <a:lstStyle/>
          <a:p>
            <a:r>
              <a:rPr lang="en-US" altLang="ko-KR" dirty="0" err="1"/>
              <a:t>TiSaREC</a:t>
            </a:r>
            <a:endParaRPr lang="ko-KR" altLang="en-US" dirty="0"/>
          </a:p>
        </p:txBody>
      </p:sp>
      <p:sp>
        <p:nvSpPr>
          <p:cNvPr id="24" name="TextBox 23">
            <a:extLst>
              <a:ext uri="{FF2B5EF4-FFF2-40B4-BE49-F238E27FC236}">
                <a16:creationId xmlns:a16="http://schemas.microsoft.com/office/drawing/2014/main" id="{935D28F0-5F9C-0042-B56B-5BA0C3584EEF}"/>
              </a:ext>
            </a:extLst>
          </p:cNvPr>
          <p:cNvSpPr txBox="1"/>
          <p:nvPr/>
        </p:nvSpPr>
        <p:spPr>
          <a:xfrm>
            <a:off x="7546565" y="6885822"/>
            <a:ext cx="906017" cy="369332"/>
          </a:xfrm>
          <a:prstGeom prst="rect">
            <a:avLst/>
          </a:prstGeom>
          <a:noFill/>
        </p:spPr>
        <p:txBody>
          <a:bodyPr wrap="none" rtlCol="0">
            <a:spAutoFit/>
          </a:bodyPr>
          <a:lstStyle/>
          <a:p>
            <a:r>
              <a:rPr lang="en-US" altLang="ko-KR" dirty="0" err="1"/>
              <a:t>GeoSan</a:t>
            </a:r>
            <a:endParaRPr lang="ko-KR" altLang="en-US" dirty="0"/>
          </a:p>
        </p:txBody>
      </p:sp>
      <p:sp>
        <p:nvSpPr>
          <p:cNvPr id="25" name="화살표: 오른쪽 3">
            <a:extLst>
              <a:ext uri="{FF2B5EF4-FFF2-40B4-BE49-F238E27FC236}">
                <a16:creationId xmlns:a16="http://schemas.microsoft.com/office/drawing/2014/main" id="{63E65B50-87A9-BDA4-F21F-3712F45797EA}"/>
              </a:ext>
            </a:extLst>
          </p:cNvPr>
          <p:cNvSpPr/>
          <p:nvPr/>
        </p:nvSpPr>
        <p:spPr>
          <a:xfrm>
            <a:off x="11629853" y="4529128"/>
            <a:ext cx="1891357"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C3030AA-B402-8DC8-2B34-193B8DBFDAA2}"/>
              </a:ext>
            </a:extLst>
          </p:cNvPr>
          <p:cNvGrpSpPr/>
          <p:nvPr/>
        </p:nvGrpSpPr>
        <p:grpSpPr>
          <a:xfrm>
            <a:off x="14303973" y="4167570"/>
            <a:ext cx="2707484" cy="2173189"/>
            <a:chOff x="4472811" y="4344462"/>
            <a:chExt cx="2707484" cy="2173189"/>
          </a:xfrm>
        </p:grpSpPr>
        <p:pic>
          <p:nvPicPr>
            <p:cNvPr id="28" name="그림 27">
              <a:extLst>
                <a:ext uri="{FF2B5EF4-FFF2-40B4-BE49-F238E27FC236}">
                  <a16:creationId xmlns:a16="http://schemas.microsoft.com/office/drawing/2014/main" id="{D8738A13-94F0-5811-2132-9CA6403D59A4}"/>
                </a:ext>
              </a:extLst>
            </p:cNvPr>
            <p:cNvPicPr>
              <a:picLocks noChangeAspect="1"/>
            </p:cNvPicPr>
            <p:nvPr/>
          </p:nvPicPr>
          <p:blipFill>
            <a:blip r:embed="rId10"/>
            <a:stretch>
              <a:fillRect/>
            </a:stretch>
          </p:blipFill>
          <p:spPr>
            <a:xfrm>
              <a:off x="4472811" y="4793900"/>
              <a:ext cx="2707484" cy="172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82E1E495-7A41-710D-E2C4-9A4129F2F3DC}"/>
                </a:ext>
              </a:extLst>
            </p:cNvPr>
            <p:cNvSpPr txBox="1"/>
            <p:nvPr/>
          </p:nvSpPr>
          <p:spPr>
            <a:xfrm>
              <a:off x="5414420" y="4344462"/>
              <a:ext cx="665182" cy="369332"/>
            </a:xfrm>
            <a:prstGeom prst="rect">
              <a:avLst/>
            </a:prstGeom>
            <a:noFill/>
          </p:spPr>
          <p:txBody>
            <a:bodyPr wrap="none" rtlCol="0">
              <a:spAutoFit/>
            </a:bodyPr>
            <a:lstStyle/>
            <a:p>
              <a:r>
                <a:rPr lang="en-US" altLang="ko-KR" dirty="0"/>
                <a:t>STAN</a:t>
              </a:r>
              <a:endParaRPr lang="ko-KR" altLang="en-US" dirty="0"/>
            </a:p>
          </p:txBody>
        </p:sp>
      </p:grpSp>
      <p:sp>
        <p:nvSpPr>
          <p:cNvPr id="30" name="Rectangle 30">
            <a:extLst>
              <a:ext uri="{FF2B5EF4-FFF2-40B4-BE49-F238E27FC236}">
                <a16:creationId xmlns:a16="http://schemas.microsoft.com/office/drawing/2014/main" id="{98E2BB0F-F68E-B18E-2441-DB9A76ABB496}"/>
              </a:ext>
            </a:extLst>
          </p:cNvPr>
          <p:cNvSpPr/>
          <p:nvPr/>
        </p:nvSpPr>
        <p:spPr>
          <a:xfrm>
            <a:off x="13930207" y="4075817"/>
            <a:ext cx="3295931" cy="2718252"/>
          </a:xfrm>
          <a:prstGeom prst="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81140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a:xfrm>
            <a:off x="1321748" y="937575"/>
            <a:ext cx="15183948" cy="978081"/>
          </a:xfrm>
        </p:spPr>
        <p:txBody>
          <a:bodyPr/>
          <a:lstStyle/>
          <a:p>
            <a:r>
              <a:rPr lang="ko-KR" altLang="en-US" dirty="0"/>
              <a:t>기존 모델의 해결되지 않은 문제점</a:t>
            </a:r>
            <a:endParaRPr lang="en-US" dirty="0"/>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nvPr>
        </p:nvGraphicFramePr>
        <p:xfrm>
          <a:off x="741109" y="2058489"/>
          <a:ext cx="16970819" cy="729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09468297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8" name="직사각형 7">
            <a:extLst>
              <a:ext uri="{FF2B5EF4-FFF2-40B4-BE49-F238E27FC236}">
                <a16:creationId xmlns:a16="http://schemas.microsoft.com/office/drawing/2014/main" id="{9227D0E9-CC38-A50E-9069-6CCFB12DF55E}"/>
              </a:ext>
            </a:extLst>
          </p:cNvPr>
          <p:cNvSpPr/>
          <p:nvPr/>
        </p:nvSpPr>
        <p:spPr>
          <a:xfrm>
            <a:off x="3217984" y="1793630"/>
            <a:ext cx="6224954" cy="2444262"/>
          </a:xfrm>
          <a:prstGeom prst="rect">
            <a:avLst/>
          </a:prstGeom>
          <a:solidFill>
            <a:schemeClr val="accent1">
              <a:lumMod val="40000"/>
              <a:lumOff val="60000"/>
            </a:schemeClr>
          </a:solidFill>
          <a:ln>
            <a:noFill/>
          </a:ln>
          <a:effectLst>
            <a:outerShdw blurRad="50800" dist="38100" dir="5400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000" b="1" dirty="0">
                <a:solidFill>
                  <a:schemeClr val="tx1"/>
                </a:solidFill>
              </a:rPr>
              <a:t>기존 방문지와 거리가 멀거나</a:t>
            </a:r>
            <a:r>
              <a:rPr lang="en-US" altLang="ko-KR" sz="3000" b="1" dirty="0">
                <a:solidFill>
                  <a:schemeClr val="tx1"/>
                </a:solidFill>
              </a:rPr>
              <a:t>, </a:t>
            </a:r>
          </a:p>
          <a:p>
            <a:pPr algn="ctr"/>
            <a:r>
              <a:rPr lang="ko-KR" altLang="en-US" sz="3000" b="1" dirty="0">
                <a:solidFill>
                  <a:schemeClr val="tx1"/>
                </a:solidFill>
              </a:rPr>
              <a:t>기존에 방문하지 않은 곳에 방문 </a:t>
            </a:r>
          </a:p>
        </p:txBody>
      </p:sp>
      <p:pic>
        <p:nvPicPr>
          <p:cNvPr id="10" name="그림 9" descr="원, 블랙, 흑백이(가) 표시된 사진&#10;&#10;자동 생성된 설명">
            <a:extLst>
              <a:ext uri="{FF2B5EF4-FFF2-40B4-BE49-F238E27FC236}">
                <a16:creationId xmlns:a16="http://schemas.microsoft.com/office/drawing/2014/main" id="{C5F46567-6BF8-EB4D-6FD2-4FEC49B18885}"/>
              </a:ext>
            </a:extLst>
          </p:cNvPr>
          <p:cNvPicPr>
            <a:picLocks noChangeAspect="1"/>
          </p:cNvPicPr>
          <p:nvPr/>
        </p:nvPicPr>
        <p:blipFill>
          <a:blip r:embed="rId3"/>
          <a:stretch>
            <a:fillRect/>
          </a:stretch>
        </p:blipFill>
        <p:spPr>
          <a:xfrm>
            <a:off x="703382" y="2015303"/>
            <a:ext cx="1877825" cy="1877825"/>
          </a:xfrm>
          <a:prstGeom prst="rect">
            <a:avLst/>
          </a:prstGeom>
        </p:spPr>
      </p:pic>
      <p:sp>
        <p:nvSpPr>
          <p:cNvPr id="15" name="화살표: 오른쪽 14">
            <a:extLst>
              <a:ext uri="{FF2B5EF4-FFF2-40B4-BE49-F238E27FC236}">
                <a16:creationId xmlns:a16="http://schemas.microsoft.com/office/drawing/2014/main" id="{318FA0A9-3C28-FE97-8328-47AFD7D08D6C}"/>
              </a:ext>
            </a:extLst>
          </p:cNvPr>
          <p:cNvSpPr/>
          <p:nvPr/>
        </p:nvSpPr>
        <p:spPr>
          <a:xfrm rot="5400000">
            <a:off x="5644658" y="5052412"/>
            <a:ext cx="1371600" cy="7033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700"/>
          </a:p>
        </p:txBody>
      </p:sp>
      <p:sp>
        <p:nvSpPr>
          <p:cNvPr id="18" name="직사각형 17">
            <a:extLst>
              <a:ext uri="{FF2B5EF4-FFF2-40B4-BE49-F238E27FC236}">
                <a16:creationId xmlns:a16="http://schemas.microsoft.com/office/drawing/2014/main" id="{09047770-9817-23AC-30DE-BAD27C59C799}"/>
              </a:ext>
            </a:extLst>
          </p:cNvPr>
          <p:cNvSpPr/>
          <p:nvPr/>
        </p:nvSpPr>
        <p:spPr>
          <a:xfrm>
            <a:off x="3217983" y="6570315"/>
            <a:ext cx="6224952" cy="2444262"/>
          </a:xfrm>
          <a:prstGeom prst="rect">
            <a:avLst/>
          </a:prstGeom>
          <a:solidFill>
            <a:schemeClr val="accent1">
              <a:lumMod val="75000"/>
            </a:schemeClr>
          </a:solidFill>
          <a:ln>
            <a:noFill/>
          </a:ln>
          <a:effectLst>
            <a:outerShdw blurRad="50800" dist="38100" dir="5400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4200" b="1" u="sng" dirty="0">
                <a:solidFill>
                  <a:schemeClr val="tx1"/>
                </a:solidFill>
              </a:rPr>
              <a:t>중요한 상관관계</a:t>
            </a:r>
            <a:endParaRPr lang="en-US" altLang="ko-KR" sz="4200" b="1" u="sng" dirty="0">
              <a:solidFill>
                <a:schemeClr val="tx1"/>
              </a:solidFill>
            </a:endParaRPr>
          </a:p>
        </p:txBody>
      </p:sp>
      <p:cxnSp>
        <p:nvCxnSpPr>
          <p:cNvPr id="20" name="연결선: 꺾임 19">
            <a:extLst>
              <a:ext uri="{FF2B5EF4-FFF2-40B4-BE49-F238E27FC236}">
                <a16:creationId xmlns:a16="http://schemas.microsoft.com/office/drawing/2014/main" id="{7A02D221-0655-6432-49F5-687208DA2143}"/>
              </a:ext>
            </a:extLst>
          </p:cNvPr>
          <p:cNvCxnSpPr>
            <a:cxnSpLocks/>
            <a:stCxn id="18" idx="3"/>
            <a:endCxn id="33" idx="1"/>
          </p:cNvCxnSpPr>
          <p:nvPr/>
        </p:nvCxnSpPr>
        <p:spPr>
          <a:xfrm flipV="1">
            <a:off x="9442935" y="2523392"/>
            <a:ext cx="2514603" cy="5269055"/>
          </a:xfrm>
          <a:prstGeom prst="bentConnector3">
            <a:avLst>
              <a:gd name="adj1" fmla="val 50000"/>
            </a:avLst>
          </a:prstGeom>
          <a:ln w="53975">
            <a:solidFill>
              <a:schemeClr val="accent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E6C0111A-0775-69D4-1F11-27F01947F631}"/>
              </a:ext>
            </a:extLst>
          </p:cNvPr>
          <p:cNvSpPr/>
          <p:nvPr/>
        </p:nvSpPr>
        <p:spPr>
          <a:xfrm>
            <a:off x="11957538" y="1793630"/>
            <a:ext cx="5187462" cy="1459524"/>
          </a:xfrm>
          <a:prstGeom prst="rect">
            <a:avLst/>
          </a:prstGeom>
          <a:solidFill>
            <a:schemeClr val="accent3">
              <a:lumMod val="20000"/>
              <a:lumOff val="80000"/>
            </a:schemeClr>
          </a:solidFill>
          <a:ln>
            <a:noFill/>
          </a:ln>
          <a:effectLst>
            <a:outerShdw blurRad="50800" dist="38100" dir="5400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000" b="1" dirty="0">
                <a:solidFill>
                  <a:schemeClr val="tx1"/>
                </a:solidFill>
              </a:rPr>
              <a:t>기존 추천 모델</a:t>
            </a:r>
            <a:r>
              <a:rPr lang="en-US" altLang="ko-KR" sz="3000" b="1" dirty="0">
                <a:solidFill>
                  <a:schemeClr val="tx1"/>
                </a:solidFill>
              </a:rPr>
              <a:t>:</a:t>
            </a:r>
          </a:p>
          <a:p>
            <a:pPr algn="ctr"/>
            <a:r>
              <a:rPr lang="ko-KR" altLang="en-US" sz="3000" b="1" dirty="0">
                <a:solidFill>
                  <a:schemeClr val="tx1"/>
                </a:solidFill>
              </a:rPr>
              <a:t>고려 </a:t>
            </a:r>
            <a:r>
              <a:rPr lang="en-US" altLang="ko-KR" sz="3000" b="1" dirty="0">
                <a:solidFill>
                  <a:schemeClr val="tx1"/>
                </a:solidFill>
              </a:rPr>
              <a:t>X</a:t>
            </a:r>
          </a:p>
        </p:txBody>
      </p:sp>
      <p:sp>
        <p:nvSpPr>
          <p:cNvPr id="36" name="곱하기 기호 35">
            <a:extLst>
              <a:ext uri="{FF2B5EF4-FFF2-40B4-BE49-F238E27FC236}">
                <a16:creationId xmlns:a16="http://schemas.microsoft.com/office/drawing/2014/main" id="{ADF27A00-C9A5-38D2-8B11-10084A223D3D}"/>
              </a:ext>
            </a:extLst>
          </p:cNvPr>
          <p:cNvSpPr/>
          <p:nvPr/>
        </p:nvSpPr>
        <p:spPr>
          <a:xfrm>
            <a:off x="10199075" y="4888523"/>
            <a:ext cx="1002323" cy="1002323"/>
          </a:xfrm>
          <a:prstGeom prst="mathMultiply">
            <a:avLst/>
          </a:prstGeom>
          <a:solidFill>
            <a:schemeClr val="accent4"/>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37" name="연결선: 꺾임 36">
            <a:extLst>
              <a:ext uri="{FF2B5EF4-FFF2-40B4-BE49-F238E27FC236}">
                <a16:creationId xmlns:a16="http://schemas.microsoft.com/office/drawing/2014/main" id="{DA220AA1-DC55-58CE-81C6-8FEBC898FAC8}"/>
              </a:ext>
            </a:extLst>
          </p:cNvPr>
          <p:cNvCxnSpPr>
            <a:cxnSpLocks/>
            <a:stCxn id="18" idx="3"/>
            <a:endCxn id="41" idx="1"/>
          </p:cNvCxnSpPr>
          <p:nvPr/>
        </p:nvCxnSpPr>
        <p:spPr>
          <a:xfrm flipV="1">
            <a:off x="9442936" y="6533219"/>
            <a:ext cx="2514602" cy="1259228"/>
          </a:xfrm>
          <a:prstGeom prst="bentConnector3">
            <a:avLst>
              <a:gd name="adj1" fmla="val 50000"/>
            </a:avLst>
          </a:prstGeom>
          <a:ln w="53975">
            <a:solidFill>
              <a:schemeClr val="accent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AC1A34E9-B938-8FCB-5456-1A4F6112F0F4}"/>
              </a:ext>
            </a:extLst>
          </p:cNvPr>
          <p:cNvSpPr/>
          <p:nvPr/>
        </p:nvSpPr>
        <p:spPr>
          <a:xfrm>
            <a:off x="11957537" y="5803457"/>
            <a:ext cx="5187462" cy="1459524"/>
          </a:xfrm>
          <a:prstGeom prst="rect">
            <a:avLst/>
          </a:prstGeom>
          <a:solidFill>
            <a:schemeClr val="accent3">
              <a:lumMod val="20000"/>
              <a:lumOff val="80000"/>
            </a:schemeClr>
          </a:solidFill>
          <a:ln>
            <a:noFill/>
          </a:ln>
          <a:effectLst>
            <a:outerShdw blurRad="50800" dist="38100" dir="5400000" algn="t"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600" b="1" dirty="0">
                <a:solidFill>
                  <a:schemeClr val="tx1"/>
                </a:solidFill>
              </a:rPr>
              <a:t>STAN</a:t>
            </a:r>
            <a:r>
              <a:rPr lang="en-US" altLang="ko-KR" sz="3000" b="1" dirty="0">
                <a:solidFill>
                  <a:schemeClr val="tx1"/>
                </a:solidFill>
              </a:rPr>
              <a:t> : </a:t>
            </a:r>
            <a:r>
              <a:rPr lang="ko-KR" altLang="en-US" sz="3000" b="1" dirty="0">
                <a:solidFill>
                  <a:schemeClr val="tx1"/>
                </a:solidFill>
              </a:rPr>
              <a:t>해당 상관관계 고려</a:t>
            </a:r>
            <a:endParaRPr lang="en-US" altLang="ko-KR" sz="3000" b="1" dirty="0">
              <a:solidFill>
                <a:schemeClr val="tx1"/>
              </a:solidFill>
            </a:endParaRPr>
          </a:p>
        </p:txBody>
      </p:sp>
      <p:sp>
        <p:nvSpPr>
          <p:cNvPr id="44" name="TextBox 43">
            <a:extLst>
              <a:ext uri="{FF2B5EF4-FFF2-40B4-BE49-F238E27FC236}">
                <a16:creationId xmlns:a16="http://schemas.microsoft.com/office/drawing/2014/main" id="{CD6CCF7B-D4FF-8D1E-5E10-E548A6335CEF}"/>
              </a:ext>
            </a:extLst>
          </p:cNvPr>
          <p:cNvSpPr txBox="1"/>
          <p:nvPr/>
        </p:nvSpPr>
        <p:spPr>
          <a:xfrm>
            <a:off x="1642294" y="491596"/>
            <a:ext cx="6975949" cy="1015663"/>
          </a:xfrm>
          <a:prstGeom prst="rect">
            <a:avLst/>
          </a:prstGeom>
          <a:noFill/>
        </p:spPr>
        <p:txBody>
          <a:bodyPr wrap="none" rtlCol="0">
            <a:spAutoFit/>
          </a:bodyPr>
          <a:lstStyle/>
          <a:p>
            <a:r>
              <a:rPr lang="en-US" altLang="ko-KR" sz="6000" b="1" dirty="0"/>
              <a:t>STAN </a:t>
            </a:r>
            <a:r>
              <a:rPr lang="ko-KR" altLang="en-US" sz="6000" b="1" dirty="0"/>
              <a:t>개발 목적 분석</a:t>
            </a:r>
          </a:p>
        </p:txBody>
      </p:sp>
    </p:spTree>
    <p:extLst>
      <p:ext uri="{BB962C8B-B14F-4D97-AF65-F5344CB8AC3E}">
        <p14:creationId xmlns:p14="http://schemas.microsoft.com/office/powerpoint/2010/main" val="157209834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altLang="ko-KR" dirty="0"/>
              <a:t>STAN</a:t>
            </a:r>
            <a:r>
              <a:rPr lang="ko-KR" altLang="en-US" dirty="0"/>
              <a:t>의 구성 요약</a:t>
            </a:r>
            <a:endParaRPr lang="en-US" dirty="0"/>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13" name="사각형: 둥근 모서리 12">
            <a:extLst>
              <a:ext uri="{FF2B5EF4-FFF2-40B4-BE49-F238E27FC236}">
                <a16:creationId xmlns:a16="http://schemas.microsoft.com/office/drawing/2014/main" id="{08D0524F-6211-24D7-76E0-8D4D0830605A}"/>
              </a:ext>
            </a:extLst>
          </p:cNvPr>
          <p:cNvSpPr/>
          <p:nvPr/>
        </p:nvSpPr>
        <p:spPr>
          <a:xfrm>
            <a:off x="2883875" y="5352257"/>
            <a:ext cx="11658603" cy="118922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3000" b="1" dirty="0">
                <a:solidFill>
                  <a:schemeClr val="tx1"/>
                </a:solidFill>
              </a:rPr>
              <a:t>GPS </a:t>
            </a:r>
            <a:r>
              <a:rPr lang="ko-KR" altLang="en-US" sz="3000" b="1" dirty="0">
                <a:solidFill>
                  <a:schemeClr val="tx1"/>
                </a:solidFill>
              </a:rPr>
              <a:t>그리드 </a:t>
            </a:r>
            <a:r>
              <a:rPr lang="en-US" altLang="ko-KR" sz="3000" b="1" dirty="0">
                <a:solidFill>
                  <a:schemeClr val="tx1"/>
                </a:solidFill>
                <a:sym typeface="Wingdings" panose="05000000000000000000" pitchFamily="2" charset="2"/>
              </a:rPr>
              <a:t> </a:t>
            </a:r>
            <a:r>
              <a:rPr lang="ko-KR" altLang="en-US" sz="3000" b="1" dirty="0">
                <a:solidFill>
                  <a:schemeClr val="tx1"/>
                </a:solidFill>
                <a:sym typeface="Wingdings" panose="05000000000000000000" pitchFamily="2" charset="2"/>
              </a:rPr>
              <a:t>단순 선형 보간 법으로 대체</a:t>
            </a:r>
            <a:endParaRPr lang="ko-KR" altLang="en-US" sz="3000" b="1" dirty="0">
              <a:solidFill>
                <a:schemeClr val="tx1"/>
              </a:solidFill>
            </a:endParaRPr>
          </a:p>
        </p:txBody>
      </p:sp>
      <p:sp>
        <p:nvSpPr>
          <p:cNvPr id="14" name="사각형: 둥근 모서리 13">
            <a:extLst>
              <a:ext uri="{FF2B5EF4-FFF2-40B4-BE49-F238E27FC236}">
                <a16:creationId xmlns:a16="http://schemas.microsoft.com/office/drawing/2014/main" id="{2BB7BA0E-8CF7-8F57-D4E1-4B84788C8B3B}"/>
              </a:ext>
            </a:extLst>
          </p:cNvPr>
          <p:cNvSpPr/>
          <p:nvPr/>
        </p:nvSpPr>
        <p:spPr>
          <a:xfrm>
            <a:off x="2883875" y="3493913"/>
            <a:ext cx="11658603" cy="118922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ko-KR" altLang="en-US" sz="3000" b="1" dirty="0">
                <a:solidFill>
                  <a:schemeClr val="tx1"/>
                </a:solidFill>
              </a:rPr>
              <a:t>비 인접 장소와 불연속 방문지 사이 규칙성 학습</a:t>
            </a:r>
          </a:p>
        </p:txBody>
      </p:sp>
      <p:sp>
        <p:nvSpPr>
          <p:cNvPr id="15" name="사각형: 둥근 모서리 14">
            <a:extLst>
              <a:ext uri="{FF2B5EF4-FFF2-40B4-BE49-F238E27FC236}">
                <a16:creationId xmlns:a16="http://schemas.microsoft.com/office/drawing/2014/main" id="{CA816BE9-09A8-FD2D-10B9-03B8CC63904B}"/>
              </a:ext>
            </a:extLst>
          </p:cNvPr>
          <p:cNvSpPr/>
          <p:nvPr/>
        </p:nvSpPr>
        <p:spPr>
          <a:xfrm>
            <a:off x="2883875" y="7210601"/>
            <a:ext cx="11658603" cy="118922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3000" b="1" dirty="0">
                <a:solidFill>
                  <a:schemeClr val="tx1"/>
                </a:solidFill>
              </a:rPr>
              <a:t>PIF</a:t>
            </a:r>
            <a:r>
              <a:rPr lang="ko-KR" altLang="en-US" sz="3000" b="1" dirty="0">
                <a:solidFill>
                  <a:schemeClr val="tx1"/>
                </a:solidFill>
              </a:rPr>
              <a:t>를 위한 이중 집중 주의 아키텍처 제한</a:t>
            </a:r>
            <a:r>
              <a:rPr lang="en-US" altLang="ko-KR" sz="3000" b="1" dirty="0">
                <a:solidFill>
                  <a:schemeClr val="tx1"/>
                </a:solidFill>
              </a:rPr>
              <a:t>(2 Self-Attention Layer)</a:t>
            </a:r>
            <a:endParaRPr lang="ko-KR" altLang="en-US" sz="3000" b="1" dirty="0">
              <a:solidFill>
                <a:schemeClr val="tx1"/>
              </a:solidFill>
            </a:endParaRPr>
          </a:p>
        </p:txBody>
      </p:sp>
    </p:spTree>
    <p:extLst>
      <p:ext uri="{BB962C8B-B14F-4D97-AF65-F5344CB8AC3E}">
        <p14:creationId xmlns:p14="http://schemas.microsoft.com/office/powerpoint/2010/main" val="264617660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a:xfrm>
            <a:off x="1266386" y="1314452"/>
            <a:ext cx="15183948" cy="978081"/>
          </a:xfrm>
        </p:spPr>
        <p:txBody>
          <a:bodyPr/>
          <a:lstStyle/>
          <a:p>
            <a:r>
              <a:rPr lang="en-US" dirty="0"/>
              <a:t>STAN </a:t>
            </a:r>
            <a:r>
              <a:rPr lang="ko-KR" altLang="en-US" dirty="0"/>
              <a:t>분석 </a:t>
            </a:r>
            <a:r>
              <a:rPr lang="en-US" altLang="ko-KR" dirty="0"/>
              <a:t>: </a:t>
            </a:r>
            <a:r>
              <a:rPr lang="ko-KR" altLang="en-US" dirty="0"/>
              <a:t>필요 정보</a:t>
            </a:r>
            <a:endParaRPr lang="en-US" dirty="0"/>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1247171" y="4524718"/>
            <a:ext cx="4411295" cy="1503011"/>
          </a:xfrm>
        </p:spPr>
        <p:txBody>
          <a:bodyPr/>
          <a:lstStyle/>
          <a:p>
            <a:r>
              <a:rPr lang="ko-KR" altLang="en-US" dirty="0"/>
              <a:t>사용자 궤적 </a:t>
            </a:r>
            <a:r>
              <a:rPr lang="en-US" altLang="ko-KR" dirty="0">
                <a:sym typeface="Wingdings" panose="05000000000000000000" pitchFamily="2" charset="2"/>
              </a:rPr>
              <a:t></a:t>
            </a:r>
            <a:r>
              <a:rPr lang="ko-KR" altLang="en-US" dirty="0"/>
              <a:t> </a:t>
            </a:r>
            <a:r>
              <a:rPr lang="ko-KR" altLang="en-US" dirty="0" err="1"/>
              <a:t>튜플</a:t>
            </a:r>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ko-KR" altLang="en-US" dirty="0"/>
              <a:t>타임스탬프</a:t>
            </a:r>
            <a:endParaRPr lang="en-US" altLang="ko-KR" dirty="0"/>
          </a:p>
          <a:p>
            <a:r>
              <a:rPr lang="ko-KR" altLang="en-US" dirty="0"/>
              <a:t>가변 길이 궤적</a:t>
            </a:r>
            <a:endParaRPr lang="en-US" altLang="ko-KR" dirty="0"/>
          </a:p>
          <a:p>
            <a:r>
              <a:rPr lang="ko-KR" altLang="en-US" dirty="0"/>
              <a:t>장소</a:t>
            </a:r>
            <a:endParaRPr lang="en-US" altLang="ko-KR" dirty="0"/>
          </a:p>
          <a:p>
            <a:endParaRPr lang="en-US" dirty="0"/>
          </a:p>
        </p:txBody>
      </p:sp>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ko-KR" altLang="en-US" dirty="0"/>
              <a:t>장소 사이 시공간 관계</a:t>
            </a:r>
            <a:endParaRPr lang="en-US" dirty="0"/>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ko-KR" altLang="en-US" dirty="0"/>
              <a:t>방문 시간 간격</a:t>
            </a:r>
            <a:endParaRPr lang="en-US" altLang="ko-KR" dirty="0"/>
          </a:p>
          <a:p>
            <a:r>
              <a:rPr lang="ko-KR" altLang="en-US" dirty="0"/>
              <a:t>방문 공간 거리</a:t>
            </a:r>
            <a:endParaRPr lang="en-US" dirty="0"/>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ko-KR" altLang="en-US" dirty="0"/>
              <a:t>각 장소 후보와 체크인 사이 거리</a:t>
            </a:r>
            <a:endParaRPr lang="en-US" dirty="0"/>
          </a:p>
          <a:p>
            <a:endParaRPr lang="en-US" dirty="0"/>
          </a:p>
          <a:p>
            <a:endParaRPr lang="en-US" dirty="0"/>
          </a:p>
          <a:p>
            <a:endParaRPr lang="en-US" dirty="0"/>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272150859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1271076" y="1327473"/>
            <a:ext cx="11460186" cy="1468806"/>
          </a:xfrm>
        </p:spPr>
        <p:txBody>
          <a:bodyPr/>
          <a:lstStyle/>
          <a:p>
            <a:r>
              <a:rPr lang="en-US" dirty="0"/>
              <a:t>Problem</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1283873" y="3069057"/>
            <a:ext cx="13979574" cy="6725574"/>
          </a:xfrm>
        </p:spPr>
        <p:txBody>
          <a:bodyPr>
            <a:normAutofit/>
          </a:bodyPr>
          <a:lstStyle/>
          <a:p>
            <a:pPr marL="428625" indent="-428625">
              <a:buFont typeface="Arial" panose="020B0604020202020204" pitchFamily="34" charset="0"/>
              <a:buChar char="•"/>
            </a:pPr>
            <a:r>
              <a:rPr lang="ko-KR" altLang="en-US" sz="3600" dirty="0"/>
              <a:t>사용자의 방문 데이터에 시간과 방문지 정보가 필요</a:t>
            </a:r>
            <a:r>
              <a:rPr lang="en-US" altLang="ko-KR" sz="3600" dirty="0"/>
              <a:t>.</a:t>
            </a:r>
          </a:p>
          <a:p>
            <a:pPr marL="1114425" lvl="1" indent="-428625">
              <a:buFont typeface="Arial" panose="020B0604020202020204" pitchFamily="34" charset="0"/>
              <a:buChar char="•"/>
            </a:pPr>
            <a:r>
              <a:rPr lang="ko-KR" altLang="en-US" dirty="0">
                <a:solidFill>
                  <a:schemeClr val="tx1"/>
                </a:solidFill>
              </a:rPr>
              <a:t>현재 사용하는 데이터셋에는 해당 정보 부재</a:t>
            </a:r>
            <a:endParaRPr lang="en-US" altLang="ko-KR" dirty="0">
              <a:solidFill>
                <a:schemeClr val="tx1"/>
              </a:solidFill>
            </a:endParaRPr>
          </a:p>
          <a:p>
            <a:pPr marL="1114425" lvl="1" indent="-428625">
              <a:buFont typeface="Arial" panose="020B0604020202020204" pitchFamily="34" charset="0"/>
              <a:buChar char="•"/>
            </a:pPr>
            <a:r>
              <a:rPr lang="ko-KR" altLang="en-US" b="0" i="0" dirty="0">
                <a:solidFill>
                  <a:srgbClr val="1F2328"/>
                </a:solidFill>
                <a:effectLst/>
                <a:highlight>
                  <a:srgbClr val="FFFFFF"/>
                </a:highlight>
                <a:latin typeface="-apple-system"/>
              </a:rPr>
              <a:t>학습에 사용한 </a:t>
            </a:r>
            <a:r>
              <a:rPr lang="en-US" altLang="ko-KR" b="0" i="0" dirty="0">
                <a:solidFill>
                  <a:srgbClr val="1F2328"/>
                </a:solidFill>
                <a:effectLst/>
                <a:highlight>
                  <a:srgbClr val="FFFFFF"/>
                </a:highlight>
                <a:latin typeface="-apple-system"/>
              </a:rPr>
              <a:t>Yelp </a:t>
            </a:r>
            <a:r>
              <a:rPr lang="ko-KR" altLang="en-US" b="0" i="0" dirty="0">
                <a:solidFill>
                  <a:srgbClr val="1F2328"/>
                </a:solidFill>
                <a:effectLst/>
                <a:highlight>
                  <a:srgbClr val="FFFFFF"/>
                </a:highlight>
                <a:latin typeface="-apple-system"/>
              </a:rPr>
              <a:t>데이터셋은 사용자의 방문 주기가 길어 모델이 효과적으로 학습되지 않는 것으로 보임</a:t>
            </a:r>
            <a:endParaRPr lang="en-US" altLang="ko-KR" b="0" i="0" dirty="0">
              <a:solidFill>
                <a:srgbClr val="1F2328"/>
              </a:solidFill>
              <a:effectLst/>
              <a:highlight>
                <a:srgbClr val="FFFFFF"/>
              </a:highlight>
              <a:latin typeface="-apple-system"/>
            </a:endParaRPr>
          </a:p>
          <a:p>
            <a:pPr marL="428625" indent="-428625">
              <a:buFont typeface="Arial" panose="020B0604020202020204" pitchFamily="34" charset="0"/>
              <a:buChar char="•"/>
            </a:pPr>
            <a:r>
              <a:rPr lang="en-US" altLang="ko-KR" sz="3600" dirty="0">
                <a:solidFill>
                  <a:srgbClr val="1F2328"/>
                </a:solidFill>
                <a:highlight>
                  <a:srgbClr val="FFFFFF"/>
                </a:highlight>
                <a:latin typeface="-apple-system"/>
              </a:rPr>
              <a:t>STAN</a:t>
            </a:r>
            <a:r>
              <a:rPr lang="ko-KR" altLang="en-US" sz="3600" dirty="0">
                <a:solidFill>
                  <a:srgbClr val="1F2328"/>
                </a:solidFill>
                <a:highlight>
                  <a:srgbClr val="FFFFFF"/>
                </a:highlight>
                <a:latin typeface="-apple-system"/>
              </a:rPr>
              <a:t>은 장기적인 대량의 방문 기록을 필요로 하므로 관광과 같은 단기적 방문에 있어서 정확도를 보장하기 어렵다</a:t>
            </a:r>
            <a:r>
              <a:rPr lang="en-US" altLang="ko-KR" sz="3600" dirty="0">
                <a:solidFill>
                  <a:srgbClr val="1F2328"/>
                </a:solidFill>
                <a:highlight>
                  <a:srgbClr val="FFFFFF"/>
                </a:highlight>
                <a:latin typeface="-apple-system"/>
              </a:rPr>
              <a:t>.</a:t>
            </a:r>
          </a:p>
          <a:p>
            <a:pPr marL="1114425" lvl="1" indent="-428625">
              <a:buFont typeface="Arial" panose="020B0604020202020204" pitchFamily="34" charset="0"/>
              <a:buChar char="•"/>
            </a:pPr>
            <a:r>
              <a:rPr lang="ko-KR" altLang="en-US" dirty="0">
                <a:solidFill>
                  <a:srgbClr val="1F2328"/>
                </a:solidFill>
                <a:highlight>
                  <a:srgbClr val="FFFFFF"/>
                </a:highlight>
                <a:latin typeface="-apple-system"/>
              </a:rPr>
              <a:t>설문을 통하여 기존 방문지에 대한 정보를 대체할 수 있으나 여전히 데이터 양이 부족함</a:t>
            </a:r>
            <a:r>
              <a:rPr lang="en-US" altLang="ko-KR" dirty="0">
                <a:solidFill>
                  <a:srgbClr val="1F2328"/>
                </a:solidFill>
                <a:highlight>
                  <a:srgbClr val="FFFFFF"/>
                </a:highlight>
                <a:latin typeface="-apple-system"/>
              </a:rPr>
              <a:t>.</a:t>
            </a:r>
            <a:r>
              <a:rPr lang="ko-KR" altLang="en-US" dirty="0">
                <a:solidFill>
                  <a:srgbClr val="1F2328"/>
                </a:solidFill>
                <a:highlight>
                  <a:srgbClr val="FFFFFF"/>
                </a:highlight>
                <a:latin typeface="-apple-system"/>
              </a:rPr>
              <a:t> </a:t>
            </a:r>
            <a:endParaRPr lang="en-US" altLang="ko-KR" dirty="0">
              <a:solidFill>
                <a:srgbClr val="1F2328"/>
              </a:solidFill>
              <a:highlight>
                <a:srgbClr val="FFFFFF"/>
              </a:highlight>
              <a:latin typeface="-apple-system"/>
            </a:endParaRP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4" name="TextBox 4"/>
          <p:cNvSpPr txBox="1"/>
          <p:nvPr/>
        </p:nvSpPr>
        <p:spPr>
          <a:xfrm>
            <a:off x="4846643" y="303467"/>
            <a:ext cx="5555393" cy="1228287"/>
          </a:xfrm>
          <a:prstGeom prst="rect">
            <a:avLst/>
          </a:prstGeom>
        </p:spPr>
        <p:txBody>
          <a:bodyPr lIns="50800" tIns="50800" rIns="50800" bIns="50800" rtlCol="0" anchor="ctr"/>
          <a:lstStyle/>
          <a:p>
            <a:pPr algn="ctr">
              <a:lnSpc>
                <a:spcPts val="2659"/>
              </a:lnSpc>
              <a:spcBef>
                <a:spcPct val="0"/>
              </a:spcBef>
            </a:pPr>
            <a:endParaRPr/>
          </a:p>
        </p:txBody>
      </p:sp>
      <p:sp>
        <p:nvSpPr>
          <p:cNvPr id="20" name="TextBox 20"/>
          <p:cNvSpPr txBox="1"/>
          <p:nvPr/>
        </p:nvSpPr>
        <p:spPr>
          <a:xfrm>
            <a:off x="-239729" y="223243"/>
            <a:ext cx="3592529" cy="1566544"/>
          </a:xfrm>
          <a:prstGeom prst="rect">
            <a:avLst/>
          </a:prstGeom>
        </p:spPr>
        <p:txBody>
          <a:bodyPr wrap="square" lIns="0" tIns="0" rIns="0" bIns="0" rtlCol="0" anchor="t">
            <a:spAutoFit/>
          </a:bodyPr>
          <a:lstStyle/>
          <a:p>
            <a:pPr algn="ctr">
              <a:lnSpc>
                <a:spcPts val="12880"/>
              </a:lnSpc>
            </a:pPr>
            <a:r>
              <a:rPr lang="ko-KR" altLang="en-US" sz="9200">
                <a:solidFill>
                  <a:srgbClr val="795635"/>
                </a:solidFill>
                <a:latin typeface="TDTD고딕 Bold"/>
              </a:rPr>
              <a:t>목차</a:t>
            </a:r>
            <a:endParaRPr lang="en-US" sz="9200">
              <a:solidFill>
                <a:srgbClr val="795635"/>
              </a:solidFill>
              <a:latin typeface="TDTD고딕 Bold"/>
            </a:endParaRPr>
          </a:p>
        </p:txBody>
      </p:sp>
      <p:sp>
        <p:nvSpPr>
          <p:cNvPr id="22" name="AutoShape 5">
            <a:extLst>
              <a:ext uri="{FF2B5EF4-FFF2-40B4-BE49-F238E27FC236}">
                <a16:creationId xmlns:a16="http://schemas.microsoft.com/office/drawing/2014/main" id="{681A8C2E-FC66-D1A1-7619-530F881CCEF6}"/>
              </a:ext>
            </a:extLst>
          </p:cNvPr>
          <p:cNvSpPr/>
          <p:nvPr/>
        </p:nvSpPr>
        <p:spPr>
          <a:xfrm flipV="1">
            <a:off x="3352800" y="-1"/>
            <a:ext cx="0" cy="10287000"/>
          </a:xfrm>
          <a:prstGeom prst="line">
            <a:avLst/>
          </a:prstGeom>
          <a:ln w="19050" cap="flat">
            <a:solidFill>
              <a:srgbClr val="AB8A66"/>
            </a:solidFill>
            <a:prstDash val="solid"/>
            <a:headEnd type="none" w="sm" len="sm"/>
            <a:tailEnd type="none" w="sm" len="sm"/>
          </a:ln>
        </p:spPr>
        <p:txBody>
          <a:bodyPr/>
          <a:lstStyle/>
          <a:p>
            <a:endParaRPr lang="ko-KR" altLang="en-US"/>
          </a:p>
        </p:txBody>
      </p:sp>
      <p:grpSp>
        <p:nvGrpSpPr>
          <p:cNvPr id="6" name="그룹 5">
            <a:extLst>
              <a:ext uri="{FF2B5EF4-FFF2-40B4-BE49-F238E27FC236}">
                <a16:creationId xmlns:a16="http://schemas.microsoft.com/office/drawing/2014/main" id="{C52A1784-FBCF-675C-2B2F-4902A66C5E9B}"/>
              </a:ext>
            </a:extLst>
          </p:cNvPr>
          <p:cNvGrpSpPr/>
          <p:nvPr/>
        </p:nvGrpSpPr>
        <p:grpSpPr>
          <a:xfrm>
            <a:off x="4038600" y="1162399"/>
            <a:ext cx="7513364" cy="1254775"/>
            <a:chOff x="3962400" y="535012"/>
            <a:chExt cx="6848830" cy="1254775"/>
          </a:xfrm>
        </p:grpSpPr>
        <p:sp>
          <p:nvSpPr>
            <p:cNvPr id="24" name="Freeform 12">
              <a:extLst>
                <a:ext uri="{FF2B5EF4-FFF2-40B4-BE49-F238E27FC236}">
                  <a16:creationId xmlns:a16="http://schemas.microsoft.com/office/drawing/2014/main" id="{091C60FE-EE7E-6A03-7911-81A25E03B741}"/>
                </a:ext>
              </a:extLst>
            </p:cNvPr>
            <p:cNvSpPr/>
            <p:nvPr/>
          </p:nvSpPr>
          <p:spPr>
            <a:xfrm>
              <a:off x="3962400" y="640551"/>
              <a:ext cx="6848830" cy="1073949"/>
            </a:xfrm>
            <a:prstGeom prst="roundRect">
              <a:avLst/>
            </a:prstGeom>
            <a:solidFill>
              <a:srgbClr val="545454"/>
            </a:solidFill>
          </p:spPr>
          <p:txBody>
            <a:bodyPr/>
            <a:lstStyle/>
            <a:p>
              <a:endParaRPr lang="ko-KR" altLang="en-US"/>
            </a:p>
          </p:txBody>
        </p:sp>
        <p:sp>
          <p:nvSpPr>
            <p:cNvPr id="25" name="TextBox 13">
              <a:extLst>
                <a:ext uri="{FF2B5EF4-FFF2-40B4-BE49-F238E27FC236}">
                  <a16:creationId xmlns:a16="http://schemas.microsoft.com/office/drawing/2014/main" id="{637336D2-38C9-02BE-5FB6-1925A7BE65F2}"/>
                </a:ext>
              </a:extLst>
            </p:cNvPr>
            <p:cNvSpPr txBox="1"/>
            <p:nvPr/>
          </p:nvSpPr>
          <p:spPr>
            <a:xfrm>
              <a:off x="3962400" y="535012"/>
              <a:ext cx="6848830" cy="1254775"/>
            </a:xfrm>
            <a:prstGeom prst="rect">
              <a:avLst/>
            </a:prstGeom>
          </p:spPr>
          <p:txBody>
            <a:bodyPr lIns="50800" tIns="50800" rIns="50800" bIns="50800" rtlCol="0" anchor="ctr"/>
            <a:lstStyle/>
            <a:p>
              <a:pPr algn="ctr">
                <a:lnSpc>
                  <a:spcPts val="3499"/>
                </a:lnSpc>
              </a:pPr>
              <a:r>
                <a:rPr lang="en-US" sz="2450" dirty="0">
                  <a:solidFill>
                    <a:srgbClr val="FFFFFF"/>
                  </a:solidFill>
                  <a:ea typeface="TDTD고딕"/>
                </a:rPr>
                <a:t>1.</a:t>
              </a:r>
              <a:r>
                <a:rPr lang="ko-KR" altLang="en-US" sz="2450" dirty="0">
                  <a:solidFill>
                    <a:srgbClr val="FFFFFF"/>
                  </a:solidFill>
                  <a:ea typeface="TDTD고딕"/>
                </a:rPr>
                <a:t> 프로젝트 개발배경</a:t>
              </a:r>
              <a:endParaRPr lang="en-US" sz="2450" dirty="0">
                <a:solidFill>
                  <a:srgbClr val="FFFFFF"/>
                </a:solidFill>
                <a:ea typeface="TDTD고딕"/>
              </a:endParaRPr>
            </a:p>
          </p:txBody>
        </p:sp>
      </p:grpSp>
      <p:grpSp>
        <p:nvGrpSpPr>
          <p:cNvPr id="5" name="그룹 4">
            <a:extLst>
              <a:ext uri="{FF2B5EF4-FFF2-40B4-BE49-F238E27FC236}">
                <a16:creationId xmlns:a16="http://schemas.microsoft.com/office/drawing/2014/main" id="{E9B6ADEA-781A-7BC2-4F3A-7D710D6507D5}"/>
              </a:ext>
            </a:extLst>
          </p:cNvPr>
          <p:cNvGrpSpPr/>
          <p:nvPr/>
        </p:nvGrpSpPr>
        <p:grpSpPr>
          <a:xfrm>
            <a:off x="4038600" y="2909701"/>
            <a:ext cx="7522534" cy="1254775"/>
            <a:chOff x="3962400" y="2282314"/>
            <a:chExt cx="6858000" cy="1254775"/>
          </a:xfrm>
        </p:grpSpPr>
        <p:sp>
          <p:nvSpPr>
            <p:cNvPr id="26" name="Freeform 12">
              <a:extLst>
                <a:ext uri="{FF2B5EF4-FFF2-40B4-BE49-F238E27FC236}">
                  <a16:creationId xmlns:a16="http://schemas.microsoft.com/office/drawing/2014/main" id="{7F662BD3-B97D-0551-7655-DF8CB7C38FB9}"/>
                </a:ext>
              </a:extLst>
            </p:cNvPr>
            <p:cNvSpPr/>
            <p:nvPr/>
          </p:nvSpPr>
          <p:spPr>
            <a:xfrm>
              <a:off x="3971570" y="2400300"/>
              <a:ext cx="6848830" cy="1073949"/>
            </a:xfrm>
            <a:prstGeom prst="roundRect">
              <a:avLst/>
            </a:prstGeom>
            <a:solidFill>
              <a:srgbClr val="545454"/>
            </a:solidFill>
          </p:spPr>
          <p:txBody>
            <a:bodyPr/>
            <a:lstStyle/>
            <a:p>
              <a:endParaRPr lang="ko-KR" altLang="en-US"/>
            </a:p>
          </p:txBody>
        </p:sp>
        <p:sp>
          <p:nvSpPr>
            <p:cNvPr id="27" name="TextBox 13">
              <a:extLst>
                <a:ext uri="{FF2B5EF4-FFF2-40B4-BE49-F238E27FC236}">
                  <a16:creationId xmlns:a16="http://schemas.microsoft.com/office/drawing/2014/main" id="{66B75296-E464-005D-1BCD-05FDDB20E188}"/>
                </a:ext>
              </a:extLst>
            </p:cNvPr>
            <p:cNvSpPr txBox="1"/>
            <p:nvPr/>
          </p:nvSpPr>
          <p:spPr>
            <a:xfrm>
              <a:off x="3962400" y="2282314"/>
              <a:ext cx="6848830" cy="1254775"/>
            </a:xfrm>
            <a:prstGeom prst="rect">
              <a:avLst/>
            </a:prstGeom>
          </p:spPr>
          <p:txBody>
            <a:bodyPr lIns="50800" tIns="50800" rIns="50800" bIns="50800" rtlCol="0" anchor="ctr"/>
            <a:lstStyle/>
            <a:p>
              <a:pPr algn="ctr">
                <a:lnSpc>
                  <a:spcPts val="3499"/>
                </a:lnSpc>
              </a:pPr>
              <a:r>
                <a:rPr lang="en-US" sz="2450" dirty="0">
                  <a:solidFill>
                    <a:srgbClr val="FFFFFF"/>
                  </a:solidFill>
                  <a:ea typeface="TDTD고딕"/>
                </a:rPr>
                <a:t>2. </a:t>
              </a:r>
              <a:r>
                <a:rPr lang="ko-KR" altLang="en-US" sz="2450" dirty="0">
                  <a:solidFill>
                    <a:srgbClr val="FFFFFF"/>
                  </a:solidFill>
                  <a:ea typeface="TDTD고딕"/>
                </a:rPr>
                <a:t>기술조사</a:t>
              </a:r>
              <a:endParaRPr lang="en-US" sz="2450" dirty="0">
                <a:solidFill>
                  <a:srgbClr val="FFFFFF"/>
                </a:solidFill>
                <a:ea typeface="TDTD고딕"/>
                <a:cs typeface="Calibri"/>
              </a:endParaRPr>
            </a:p>
          </p:txBody>
        </p:sp>
      </p:grpSp>
      <p:grpSp>
        <p:nvGrpSpPr>
          <p:cNvPr id="2" name="그룹 1">
            <a:extLst>
              <a:ext uri="{FF2B5EF4-FFF2-40B4-BE49-F238E27FC236}">
                <a16:creationId xmlns:a16="http://schemas.microsoft.com/office/drawing/2014/main" id="{C1F4AB61-6FF4-0555-6122-9E8C2FEF22BD}"/>
              </a:ext>
            </a:extLst>
          </p:cNvPr>
          <p:cNvGrpSpPr/>
          <p:nvPr/>
        </p:nvGrpSpPr>
        <p:grpSpPr>
          <a:xfrm>
            <a:off x="4038600" y="4809626"/>
            <a:ext cx="7513364" cy="1254775"/>
            <a:chOff x="3962400" y="4182239"/>
            <a:chExt cx="6848830" cy="1254775"/>
          </a:xfrm>
        </p:grpSpPr>
        <p:sp>
          <p:nvSpPr>
            <p:cNvPr id="28" name="Freeform 12">
              <a:extLst>
                <a:ext uri="{FF2B5EF4-FFF2-40B4-BE49-F238E27FC236}">
                  <a16:creationId xmlns:a16="http://schemas.microsoft.com/office/drawing/2014/main" id="{3B927B45-B37E-943A-F520-7227A5E24877}"/>
                </a:ext>
              </a:extLst>
            </p:cNvPr>
            <p:cNvSpPr/>
            <p:nvPr/>
          </p:nvSpPr>
          <p:spPr>
            <a:xfrm>
              <a:off x="3962400" y="4272650"/>
              <a:ext cx="6848830" cy="1073949"/>
            </a:xfrm>
            <a:prstGeom prst="roundRect">
              <a:avLst/>
            </a:prstGeom>
            <a:solidFill>
              <a:srgbClr val="545454"/>
            </a:solidFill>
          </p:spPr>
          <p:txBody>
            <a:bodyPr/>
            <a:lstStyle/>
            <a:p>
              <a:endParaRPr lang="ko-KR" altLang="en-US"/>
            </a:p>
          </p:txBody>
        </p:sp>
        <p:sp>
          <p:nvSpPr>
            <p:cNvPr id="29" name="TextBox 13">
              <a:extLst>
                <a:ext uri="{FF2B5EF4-FFF2-40B4-BE49-F238E27FC236}">
                  <a16:creationId xmlns:a16="http://schemas.microsoft.com/office/drawing/2014/main" id="{AA6E1FC0-A001-754E-7260-A871EE24A850}"/>
                </a:ext>
              </a:extLst>
            </p:cNvPr>
            <p:cNvSpPr txBox="1"/>
            <p:nvPr/>
          </p:nvSpPr>
          <p:spPr>
            <a:xfrm>
              <a:off x="3962400" y="4182239"/>
              <a:ext cx="6848830" cy="1254775"/>
            </a:xfrm>
            <a:prstGeom prst="rect">
              <a:avLst/>
            </a:prstGeom>
          </p:spPr>
          <p:txBody>
            <a:bodyPr lIns="50800" tIns="50800" rIns="50800" bIns="50800" rtlCol="0" anchor="ctr"/>
            <a:lstStyle/>
            <a:p>
              <a:pPr algn="ctr">
                <a:lnSpc>
                  <a:spcPts val="3499"/>
                </a:lnSpc>
              </a:pPr>
              <a:r>
                <a:rPr lang="en-US" sz="2450" dirty="0">
                  <a:solidFill>
                    <a:srgbClr val="FFFFFF"/>
                  </a:solidFill>
                  <a:ea typeface="TDTD고딕"/>
                </a:rPr>
                <a:t>3. </a:t>
              </a:r>
              <a:r>
                <a:rPr lang="ko-KR" altLang="en-US" sz="2450" dirty="0">
                  <a:solidFill>
                    <a:srgbClr val="FFFFFF"/>
                  </a:solidFill>
                  <a:ea typeface="TDTD고딕"/>
                </a:rPr>
                <a:t>초기</a:t>
              </a:r>
              <a:r>
                <a:rPr lang="en-US" altLang="ko-KR" sz="2450" dirty="0">
                  <a:solidFill>
                    <a:srgbClr val="FFFFFF"/>
                  </a:solidFill>
                  <a:ea typeface="TDTD고딕"/>
                </a:rPr>
                <a:t> </a:t>
              </a:r>
              <a:r>
                <a:rPr lang="ko-KR" altLang="en-US" sz="2450" dirty="0">
                  <a:solidFill>
                    <a:srgbClr val="FFFFFF"/>
                  </a:solidFill>
                  <a:ea typeface="TDTD고딕"/>
                </a:rPr>
                <a:t>개발</a:t>
              </a:r>
              <a:r>
                <a:rPr lang="en-US" altLang="ko-KR" sz="2450" dirty="0">
                  <a:solidFill>
                    <a:srgbClr val="FFFFFF"/>
                  </a:solidFill>
                  <a:ea typeface="TDTD고딕"/>
                </a:rPr>
                <a:t> </a:t>
              </a:r>
              <a:r>
                <a:rPr lang="en-US" altLang="ko-KR" sz="2450" dirty="0" err="1">
                  <a:solidFill>
                    <a:srgbClr val="FFFFFF"/>
                  </a:solidFill>
                  <a:ea typeface="TDTD고딕"/>
                </a:rPr>
                <a:t>현황</a:t>
              </a:r>
              <a:endParaRPr lang="en-US" sz="2499" dirty="0">
                <a:solidFill>
                  <a:srgbClr val="FFFFFF"/>
                </a:solidFill>
                <a:ea typeface="TDTD고딕"/>
              </a:endParaRPr>
            </a:p>
          </p:txBody>
        </p:sp>
      </p:grpSp>
      <p:sp>
        <p:nvSpPr>
          <p:cNvPr id="31" name="TextBox 13">
            <a:extLst>
              <a:ext uri="{FF2B5EF4-FFF2-40B4-BE49-F238E27FC236}">
                <a16:creationId xmlns:a16="http://schemas.microsoft.com/office/drawing/2014/main" id="{16108C5F-66EC-62B5-DDFF-BBDA6914CCD7}"/>
              </a:ext>
            </a:extLst>
          </p:cNvPr>
          <p:cNvSpPr txBox="1"/>
          <p:nvPr/>
        </p:nvSpPr>
        <p:spPr>
          <a:xfrm>
            <a:off x="3962400" y="6116970"/>
            <a:ext cx="6848830" cy="1254775"/>
          </a:xfrm>
          <a:prstGeom prst="rect">
            <a:avLst/>
          </a:prstGeom>
        </p:spPr>
        <p:txBody>
          <a:bodyPr lIns="50800" tIns="50800" rIns="50800" bIns="50800" rtlCol="0" anchor="ctr"/>
          <a:lstStyle/>
          <a:p>
            <a:pPr>
              <a:lnSpc>
                <a:spcPts val="3499"/>
              </a:lnSpc>
            </a:pPr>
            <a:endParaRPr lang="en-US" sz="2499">
              <a:solidFill>
                <a:srgbClr val="FFFFFF"/>
              </a:solidFill>
              <a:ea typeface="TDTD고딕"/>
            </a:endParaRPr>
          </a:p>
        </p:txBody>
      </p:sp>
      <p:grpSp>
        <p:nvGrpSpPr>
          <p:cNvPr id="3" name="그룹 2">
            <a:extLst>
              <a:ext uri="{FF2B5EF4-FFF2-40B4-BE49-F238E27FC236}">
                <a16:creationId xmlns:a16="http://schemas.microsoft.com/office/drawing/2014/main" id="{E950B6F2-4051-9F84-3907-F5F80224F2B4}"/>
              </a:ext>
            </a:extLst>
          </p:cNvPr>
          <p:cNvGrpSpPr/>
          <p:nvPr/>
        </p:nvGrpSpPr>
        <p:grpSpPr>
          <a:xfrm>
            <a:off x="4038600" y="6834772"/>
            <a:ext cx="7513364" cy="1254775"/>
            <a:chOff x="3962400" y="6207385"/>
            <a:chExt cx="6848830" cy="1254775"/>
          </a:xfrm>
        </p:grpSpPr>
        <p:sp>
          <p:nvSpPr>
            <p:cNvPr id="32" name="Freeform 12">
              <a:extLst>
                <a:ext uri="{FF2B5EF4-FFF2-40B4-BE49-F238E27FC236}">
                  <a16:creationId xmlns:a16="http://schemas.microsoft.com/office/drawing/2014/main" id="{EE5DBF30-14E0-9E6E-4939-A34A4B03F1DF}"/>
                </a:ext>
              </a:extLst>
            </p:cNvPr>
            <p:cNvSpPr/>
            <p:nvPr/>
          </p:nvSpPr>
          <p:spPr>
            <a:xfrm>
              <a:off x="3962400" y="6297796"/>
              <a:ext cx="6848830" cy="1073949"/>
            </a:xfrm>
            <a:prstGeom prst="roundRect">
              <a:avLst/>
            </a:prstGeom>
            <a:solidFill>
              <a:srgbClr val="545454"/>
            </a:solidFill>
          </p:spPr>
          <p:txBody>
            <a:bodyPr/>
            <a:lstStyle/>
            <a:p>
              <a:endParaRPr lang="ko-KR" altLang="en-US"/>
            </a:p>
          </p:txBody>
        </p:sp>
        <p:sp>
          <p:nvSpPr>
            <p:cNvPr id="33" name="TextBox 13">
              <a:extLst>
                <a:ext uri="{FF2B5EF4-FFF2-40B4-BE49-F238E27FC236}">
                  <a16:creationId xmlns:a16="http://schemas.microsoft.com/office/drawing/2014/main" id="{6EFC20F9-DBDC-BE88-BCFA-1DB3BE73967F}"/>
                </a:ext>
              </a:extLst>
            </p:cNvPr>
            <p:cNvSpPr txBox="1"/>
            <p:nvPr/>
          </p:nvSpPr>
          <p:spPr>
            <a:xfrm>
              <a:off x="3962400" y="6207385"/>
              <a:ext cx="6848830" cy="1254775"/>
            </a:xfrm>
            <a:prstGeom prst="rect">
              <a:avLst/>
            </a:prstGeom>
          </p:spPr>
          <p:txBody>
            <a:bodyPr lIns="50800" tIns="50800" rIns="50800" bIns="50800" rtlCol="0" anchor="ctr"/>
            <a:lstStyle/>
            <a:p>
              <a:pPr algn="ctr">
                <a:lnSpc>
                  <a:spcPts val="3499"/>
                </a:lnSpc>
              </a:pPr>
              <a:r>
                <a:rPr lang="en-US" sz="2450">
                  <a:solidFill>
                    <a:srgbClr val="FFFFFF"/>
                  </a:solidFill>
                  <a:ea typeface="TDTD고딕"/>
                </a:rPr>
                <a:t>4. 1</a:t>
              </a:r>
              <a:r>
                <a:rPr lang="ko-KR" altLang="en-US" sz="2450">
                  <a:solidFill>
                    <a:srgbClr val="FFFFFF"/>
                  </a:solidFill>
                  <a:ea typeface="TDTD고딕"/>
                </a:rPr>
                <a:t>학기</a:t>
              </a:r>
              <a:r>
                <a:rPr lang="en-US" sz="2450">
                  <a:solidFill>
                    <a:srgbClr val="FFFFFF"/>
                  </a:solidFill>
                  <a:ea typeface="TDTD고딕"/>
                </a:rPr>
                <a:t> </a:t>
              </a:r>
              <a:r>
                <a:rPr lang="ko-KR" altLang="en-US" sz="2450" err="1">
                  <a:solidFill>
                    <a:srgbClr val="FFFFFF"/>
                  </a:solidFill>
                  <a:ea typeface="TDTD고딕"/>
                </a:rPr>
                <a:t>모델</a:t>
              </a:r>
              <a:r>
                <a:rPr lang="en-US" sz="2450">
                  <a:solidFill>
                    <a:srgbClr val="FFFFFF"/>
                  </a:solidFill>
                  <a:ea typeface="TDTD고딕"/>
                </a:rPr>
                <a:t> </a:t>
              </a:r>
              <a:r>
                <a:rPr lang="ko-KR" altLang="en-US" sz="2450" err="1">
                  <a:solidFill>
                    <a:srgbClr val="FFFFFF"/>
                  </a:solidFill>
                  <a:ea typeface="TDTD고딕"/>
                </a:rPr>
                <a:t>아키덱처</a:t>
              </a:r>
              <a:endParaRPr lang="en-US" sz="2450" err="1">
                <a:solidFill>
                  <a:srgbClr val="FFFFFF"/>
                </a:solidFill>
                <a:ea typeface="TDTD고딕"/>
                <a:cs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78A754-1E42-59B1-A975-2A25B5817C05}"/>
              </a:ext>
            </a:extLst>
          </p:cNvPr>
          <p:cNvSpPr txBox="1"/>
          <p:nvPr/>
        </p:nvSpPr>
        <p:spPr>
          <a:xfrm>
            <a:off x="274321" y="301325"/>
            <a:ext cx="3015569" cy="523220"/>
          </a:xfrm>
          <a:prstGeom prst="rect">
            <a:avLst/>
          </a:prstGeom>
          <a:noFill/>
        </p:spPr>
        <p:txBody>
          <a:bodyPr wrap="none" lIns="91440" tIns="45720" rIns="91440" bIns="45720" rtlCol="0" anchor="t">
            <a:spAutoFit/>
          </a:bodyPr>
          <a:lstStyle/>
          <a:p>
            <a:r>
              <a:rPr lang="en-US" altLang="ko-KR" sz="2800" b="1" dirty="0">
                <a:ea typeface="맑은 고딕"/>
              </a:rPr>
              <a:t>BPR</a:t>
            </a:r>
            <a:r>
              <a:rPr lang="ko-KR" altLang="en-US" sz="2800" b="1" dirty="0">
                <a:ea typeface="맑은 고딕"/>
              </a:rPr>
              <a:t>모델의 문제점</a:t>
            </a:r>
          </a:p>
        </p:txBody>
      </p:sp>
      <p:pic>
        <p:nvPicPr>
          <p:cNvPr id="2" name="그림 1">
            <a:extLst>
              <a:ext uri="{FF2B5EF4-FFF2-40B4-BE49-F238E27FC236}">
                <a16:creationId xmlns:a16="http://schemas.microsoft.com/office/drawing/2014/main" id="{C947DF27-D46E-115F-248E-F255A0DAACBB}"/>
              </a:ext>
            </a:extLst>
          </p:cNvPr>
          <p:cNvPicPr>
            <a:picLocks noChangeAspect="1"/>
          </p:cNvPicPr>
          <p:nvPr/>
        </p:nvPicPr>
        <p:blipFill>
          <a:blip r:embed="rId3"/>
          <a:stretch>
            <a:fillRect/>
          </a:stretch>
        </p:blipFill>
        <p:spPr>
          <a:xfrm>
            <a:off x="274321" y="1737625"/>
            <a:ext cx="7025350" cy="939599"/>
          </a:xfrm>
          <a:prstGeom prst="rect">
            <a:avLst/>
          </a:prstGeom>
        </p:spPr>
      </p:pic>
      <p:sp>
        <p:nvSpPr>
          <p:cNvPr id="5" name="화살표: 오른쪽 3">
            <a:extLst>
              <a:ext uri="{FF2B5EF4-FFF2-40B4-BE49-F238E27FC236}">
                <a16:creationId xmlns:a16="http://schemas.microsoft.com/office/drawing/2014/main" id="{51DC3D14-8EFF-113F-C9A2-C8D1490F5BC5}"/>
              </a:ext>
            </a:extLst>
          </p:cNvPr>
          <p:cNvSpPr/>
          <p:nvPr/>
        </p:nvSpPr>
        <p:spPr>
          <a:xfrm>
            <a:off x="8198321" y="4932080"/>
            <a:ext cx="1891357"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Group 31">
            <a:extLst>
              <a:ext uri="{FF2B5EF4-FFF2-40B4-BE49-F238E27FC236}">
                <a16:creationId xmlns:a16="http://schemas.microsoft.com/office/drawing/2014/main" id="{71795DB1-4B6B-8046-7566-5E72AAB59C12}"/>
              </a:ext>
            </a:extLst>
          </p:cNvPr>
          <p:cNvGrpSpPr/>
          <p:nvPr/>
        </p:nvGrpSpPr>
        <p:grpSpPr>
          <a:xfrm>
            <a:off x="781755" y="2988042"/>
            <a:ext cx="6000750" cy="5594684"/>
            <a:chOff x="10903618" y="3383881"/>
            <a:chExt cx="6000750" cy="5594684"/>
          </a:xfrm>
        </p:grpSpPr>
        <p:grpSp>
          <p:nvGrpSpPr>
            <p:cNvPr id="13" name="그룹 69">
              <a:extLst>
                <a:ext uri="{FF2B5EF4-FFF2-40B4-BE49-F238E27FC236}">
                  <a16:creationId xmlns:a16="http://schemas.microsoft.com/office/drawing/2014/main" id="{7674AE63-E484-7474-A0FF-24B2761F3180}"/>
                </a:ext>
              </a:extLst>
            </p:cNvPr>
            <p:cNvGrpSpPr/>
            <p:nvPr/>
          </p:nvGrpSpPr>
          <p:grpSpPr>
            <a:xfrm>
              <a:off x="12656008" y="3385954"/>
              <a:ext cx="2221936" cy="3145991"/>
              <a:chOff x="482006" y="1375029"/>
              <a:chExt cx="2221936" cy="3145991"/>
            </a:xfrm>
          </p:grpSpPr>
          <p:sp>
            <p:nvSpPr>
              <p:cNvPr id="4" name="정육면체 70">
                <a:extLst>
                  <a:ext uri="{FF2B5EF4-FFF2-40B4-BE49-F238E27FC236}">
                    <a16:creationId xmlns:a16="http://schemas.microsoft.com/office/drawing/2014/main" id="{A0765B73-34C8-2E27-E02A-E99F7769E941}"/>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ea typeface="맑은 고딕"/>
                  </a:rPr>
                  <a:t>BPR MF </a:t>
                </a:r>
                <a:r>
                  <a:rPr lang="ko-KR" altLang="en-US" sz="2400" b="1">
                    <a:solidFill>
                      <a:schemeClr val="tx1"/>
                    </a:solidFill>
                    <a:ea typeface="맑은 고딕"/>
                  </a:rPr>
                  <a:t>모델</a:t>
                </a:r>
                <a:endParaRPr lang="ko-KR" altLang="en-US" sz="2400" b="1">
                  <a:solidFill>
                    <a:schemeClr val="tx1"/>
                  </a:solidFill>
                  <a:ea typeface="맑은 고딕"/>
                  <a:cs typeface="Calibri"/>
                </a:endParaRPr>
              </a:p>
            </p:txBody>
          </p:sp>
          <p:pic>
            <p:nvPicPr>
              <p:cNvPr id="8" name="그림 71" descr="원, 블랙, 그래픽, 흑백이(가) 표시된 사진&#10;&#10;자동 생성된 설명">
                <a:extLst>
                  <a:ext uri="{FF2B5EF4-FFF2-40B4-BE49-F238E27FC236}">
                    <a16:creationId xmlns:a16="http://schemas.microsoft.com/office/drawing/2014/main" id="{D3ABF703-2055-2133-5C28-DF02F3EF741E}"/>
                  </a:ext>
                </a:extLst>
              </p:cNvPr>
              <p:cNvPicPr>
                <a:picLocks noChangeAspect="1"/>
              </p:cNvPicPr>
              <p:nvPr/>
            </p:nvPicPr>
            <p:blipFill>
              <a:blip r:embed="rId4"/>
              <a:stretch>
                <a:fillRect/>
              </a:stretch>
            </p:blipFill>
            <p:spPr>
              <a:xfrm>
                <a:off x="994069" y="1375029"/>
                <a:ext cx="1167731" cy="1080856"/>
              </a:xfrm>
              <a:prstGeom prst="rect">
                <a:avLst/>
              </a:prstGeom>
            </p:spPr>
          </p:pic>
          <p:cxnSp>
            <p:nvCxnSpPr>
              <p:cNvPr id="12" name="직선 화살표 연결선 72">
                <a:extLst>
                  <a:ext uri="{FF2B5EF4-FFF2-40B4-BE49-F238E27FC236}">
                    <a16:creationId xmlns:a16="http://schemas.microsoft.com/office/drawing/2014/main" id="{0BE1315B-AF2A-FF92-97E8-439CEA93E75A}"/>
                  </a:ext>
                </a:extLst>
              </p:cNvPr>
              <p:cNvCxnSpPr>
                <a:cxnSpLocks/>
              </p:cNvCxnSpPr>
              <p:nvPr/>
            </p:nvCxnSpPr>
            <p:spPr>
              <a:xfrm>
                <a:off x="1592974" y="2559813"/>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25" name="그룹 88">
              <a:extLst>
                <a:ext uri="{FF2B5EF4-FFF2-40B4-BE49-F238E27FC236}">
                  <a16:creationId xmlns:a16="http://schemas.microsoft.com/office/drawing/2014/main" id="{3FE0AF88-B935-3BEB-A2CB-31D9C1A63FA2}"/>
                </a:ext>
              </a:extLst>
            </p:cNvPr>
            <p:cNvGrpSpPr/>
            <p:nvPr/>
          </p:nvGrpSpPr>
          <p:grpSpPr>
            <a:xfrm>
              <a:off x="11671639" y="7853401"/>
              <a:ext cx="4143820" cy="900380"/>
              <a:chOff x="3241089" y="7412880"/>
              <a:chExt cx="4143820" cy="900380"/>
            </a:xfrm>
          </p:grpSpPr>
          <p:sp>
            <p:nvSpPr>
              <p:cNvPr id="17" name="사각형: 둥근 모서리 77">
                <a:extLst>
                  <a:ext uri="{FF2B5EF4-FFF2-40B4-BE49-F238E27FC236}">
                    <a16:creationId xmlns:a16="http://schemas.microsoft.com/office/drawing/2014/main" id="{B5DF252D-C3F9-1A6C-6AA2-5621C68085F7}"/>
                  </a:ext>
                </a:extLst>
              </p:cNvPr>
              <p:cNvSpPr/>
              <p:nvPr/>
            </p:nvSpPr>
            <p:spPr>
              <a:xfrm>
                <a:off x="3241089" y="7412880"/>
                <a:ext cx="4143820" cy="900380"/>
              </a:xfrm>
              <a:prstGeom prst="roundRect">
                <a:avLst/>
              </a:prstGeom>
              <a:solidFill>
                <a:srgbClr val="FCD5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87">
                <a:extLst>
                  <a:ext uri="{FF2B5EF4-FFF2-40B4-BE49-F238E27FC236}">
                    <a16:creationId xmlns:a16="http://schemas.microsoft.com/office/drawing/2014/main" id="{C6C7B9F1-1033-6A77-EE75-B95CFEBD1317}"/>
                  </a:ext>
                </a:extLst>
              </p:cNvPr>
              <p:cNvGrpSpPr/>
              <p:nvPr/>
            </p:nvGrpSpPr>
            <p:grpSpPr>
              <a:xfrm>
                <a:off x="3525748" y="7522865"/>
                <a:ext cx="3659324" cy="680410"/>
                <a:chOff x="3363823" y="8335341"/>
                <a:chExt cx="3659324" cy="680410"/>
              </a:xfrm>
            </p:grpSpPr>
            <p:sp>
              <p:nvSpPr>
                <p:cNvPr id="21" name="타원 74">
                  <a:extLst>
                    <a:ext uri="{FF2B5EF4-FFF2-40B4-BE49-F238E27FC236}">
                      <a16:creationId xmlns:a16="http://schemas.microsoft.com/office/drawing/2014/main" id="{E2707747-037F-E356-A7C5-65034235BFBF}"/>
                    </a:ext>
                  </a:extLst>
                </p:cNvPr>
                <p:cNvSpPr/>
                <p:nvPr/>
              </p:nvSpPr>
              <p:spPr>
                <a:xfrm>
                  <a:off x="3363823"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1</a:t>
                  </a:r>
                  <a:endParaRPr lang="ko-KR" altLang="en-US" sz="1200">
                    <a:solidFill>
                      <a:schemeClr val="tx1"/>
                    </a:solidFill>
                  </a:endParaRPr>
                </a:p>
              </p:txBody>
            </p:sp>
            <p:sp>
              <p:nvSpPr>
                <p:cNvPr id="22" name="TextBox 21">
                  <a:extLst>
                    <a:ext uri="{FF2B5EF4-FFF2-40B4-BE49-F238E27FC236}">
                      <a16:creationId xmlns:a16="http://schemas.microsoft.com/office/drawing/2014/main" id="{CD74E474-A693-D034-6C76-1FAE970BE9B6}"/>
                    </a:ext>
                  </a:extLst>
                </p:cNvPr>
                <p:cNvSpPr txBox="1"/>
                <p:nvPr/>
              </p:nvSpPr>
              <p:spPr>
                <a:xfrm>
                  <a:off x="5468777" y="8444714"/>
                  <a:ext cx="501892" cy="461665"/>
                </a:xfrm>
                <a:prstGeom prst="rect">
                  <a:avLst/>
                </a:prstGeom>
                <a:noFill/>
              </p:spPr>
              <p:txBody>
                <a:bodyPr wrap="square" rtlCol="0">
                  <a:spAutoFit/>
                </a:bodyPr>
                <a:lstStyle/>
                <a:p>
                  <a:pPr algn="ctr"/>
                  <a:r>
                    <a:rPr lang="en-US" altLang="ko-KR" sz="2400"/>
                    <a:t>…</a:t>
                  </a:r>
                  <a:endParaRPr lang="ko-KR" altLang="en-US" sz="2400"/>
                </a:p>
              </p:txBody>
            </p:sp>
            <p:sp>
              <p:nvSpPr>
                <p:cNvPr id="23" name="타원 85">
                  <a:extLst>
                    <a:ext uri="{FF2B5EF4-FFF2-40B4-BE49-F238E27FC236}">
                      <a16:creationId xmlns:a16="http://schemas.microsoft.com/office/drawing/2014/main" id="{6F3C1E62-A1FF-BD8D-B3E8-07D332C6DA2A}"/>
                    </a:ext>
                  </a:extLst>
                </p:cNvPr>
                <p:cNvSpPr/>
                <p:nvPr/>
              </p:nvSpPr>
              <p:spPr>
                <a:xfrm>
                  <a:off x="4416300"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2</a:t>
                  </a:r>
                  <a:endParaRPr lang="ko-KR" altLang="en-US" sz="1200">
                    <a:solidFill>
                      <a:schemeClr val="tx1"/>
                    </a:solidFill>
                  </a:endParaRPr>
                </a:p>
              </p:txBody>
            </p:sp>
            <p:sp>
              <p:nvSpPr>
                <p:cNvPr id="24" name="타원 86">
                  <a:extLst>
                    <a:ext uri="{FF2B5EF4-FFF2-40B4-BE49-F238E27FC236}">
                      <a16:creationId xmlns:a16="http://schemas.microsoft.com/office/drawing/2014/main" id="{CBBFE430-DC42-507B-C7D1-614D40E6105F}"/>
                    </a:ext>
                  </a:extLst>
                </p:cNvPr>
                <p:cNvSpPr/>
                <p:nvPr/>
              </p:nvSpPr>
              <p:spPr>
                <a:xfrm>
                  <a:off x="6084168"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K</a:t>
                  </a:r>
                  <a:endParaRPr lang="ko-KR" altLang="en-US" sz="1200">
                    <a:solidFill>
                      <a:schemeClr val="tx1"/>
                    </a:solidFill>
                  </a:endParaRPr>
                </a:p>
              </p:txBody>
            </p:sp>
          </p:grpSp>
        </p:grpSp>
        <p:cxnSp>
          <p:nvCxnSpPr>
            <p:cNvPr id="30" name="직선 화살표 연결선 72">
              <a:extLst>
                <a:ext uri="{FF2B5EF4-FFF2-40B4-BE49-F238E27FC236}">
                  <a16:creationId xmlns:a16="http://schemas.microsoft.com/office/drawing/2014/main" id="{021CC853-9D7A-5A7B-35D8-3FE5C6B46699}"/>
                </a:ext>
              </a:extLst>
            </p:cNvPr>
            <p:cNvCxnSpPr>
              <a:cxnSpLocks/>
            </p:cNvCxnSpPr>
            <p:nvPr/>
          </p:nvCxnSpPr>
          <p:spPr>
            <a:xfrm>
              <a:off x="13814099" y="6798585"/>
              <a:ext cx="15040" cy="89096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71D46D4A-6628-6400-30A5-A50A2984A4FD}"/>
                </a:ext>
              </a:extLst>
            </p:cNvPr>
            <p:cNvSpPr/>
            <p:nvPr/>
          </p:nvSpPr>
          <p:spPr>
            <a:xfrm>
              <a:off x="10903618" y="3383881"/>
              <a:ext cx="6000750" cy="5594684"/>
            </a:xfrm>
            <a:prstGeom prst="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7">
            <a:extLst>
              <a:ext uri="{FF2B5EF4-FFF2-40B4-BE49-F238E27FC236}">
                <a16:creationId xmlns:a16="http://schemas.microsoft.com/office/drawing/2014/main" id="{EFE8AF04-2F53-6DD4-C83A-4A7C54C6F6FC}"/>
              </a:ext>
            </a:extLst>
          </p:cNvPr>
          <p:cNvSpPr/>
          <p:nvPr/>
        </p:nvSpPr>
        <p:spPr>
          <a:xfrm>
            <a:off x="11204934" y="2479687"/>
            <a:ext cx="6020010" cy="3182567"/>
          </a:xfrm>
          <a:custGeom>
            <a:avLst/>
            <a:gdLst/>
            <a:ahLst/>
            <a:cxnLst/>
            <a:rect l="l" t="t" r="r" b="b"/>
            <a:pathLst>
              <a:path w="58879565" h="61309749">
                <a:moveTo>
                  <a:pt x="0" y="0"/>
                </a:moveTo>
                <a:lnTo>
                  <a:pt x="58879565" y="0"/>
                </a:lnTo>
                <a:lnTo>
                  <a:pt x="58879565" y="61309749"/>
                </a:lnTo>
                <a:lnTo>
                  <a:pt x="0" y="61309749"/>
                </a:lnTo>
                <a:lnTo>
                  <a:pt x="0" y="0"/>
                </a:lnTo>
                <a:close/>
              </a:path>
            </a:pathLst>
          </a:custGeom>
          <a:solidFill>
            <a:srgbClr val="FFF5ED"/>
          </a:solidFill>
          <a:ln w="28575">
            <a:solidFill>
              <a:schemeClr val="tx1"/>
            </a:solidFill>
          </a:ln>
        </p:spPr>
        <p:txBody>
          <a:bodyPr/>
          <a:lstStyle/>
          <a:p>
            <a:pPr marL="0" lvl="0" indent="0" algn="ctr">
              <a:spcBef>
                <a:spcPct val="0"/>
              </a:spcBef>
            </a:pPr>
            <a:endParaRPr lang="en-US" altLang="ko-KR" sz="1800" b="1" u="none" dirty="0">
              <a:solidFill>
                <a:srgbClr val="000000"/>
              </a:solidFill>
              <a:latin typeface="맑은 고딕"/>
              <a:ea typeface="맑은 고딕"/>
            </a:endParaRPr>
          </a:p>
          <a:p>
            <a:pPr marL="0" lvl="0" indent="0" algn="ctr">
              <a:spcBef>
                <a:spcPct val="0"/>
              </a:spcBef>
            </a:pPr>
            <a:r>
              <a:rPr lang="ko-KR" altLang="en-US" sz="2800" b="1" u="none" dirty="0">
                <a:solidFill>
                  <a:srgbClr val="000000"/>
                </a:solidFill>
                <a:latin typeface="맑은 고딕"/>
                <a:ea typeface="맑은 고딕"/>
              </a:rPr>
              <a:t>개인화 </a:t>
            </a:r>
            <a:r>
              <a:rPr lang="en-US" altLang="ko-KR" sz="2800" b="1" u="none" dirty="0">
                <a:solidFill>
                  <a:srgbClr val="000000"/>
                </a:solidFill>
                <a:latin typeface="맑은 고딕"/>
                <a:ea typeface="맑은 고딕"/>
              </a:rPr>
              <a:t>POI </a:t>
            </a:r>
            <a:r>
              <a:rPr lang="ko-KR" altLang="en-US" sz="2800" b="1" u="none" dirty="0">
                <a:solidFill>
                  <a:srgbClr val="000000"/>
                </a:solidFill>
                <a:latin typeface="맑은 고딕"/>
                <a:ea typeface="맑은 고딕"/>
              </a:rPr>
              <a:t>음식점 추천 </a:t>
            </a:r>
            <a:r>
              <a:rPr lang="ko-KR" altLang="en-US" sz="2800" b="1" dirty="0">
                <a:solidFill>
                  <a:srgbClr val="000000"/>
                </a:solidFill>
                <a:latin typeface="맑은 고딕"/>
                <a:ea typeface="맑은 고딕"/>
              </a:rPr>
              <a:t>모델</a:t>
            </a:r>
            <a:endParaRPr lang="en-US" altLang="ko-KR" sz="2800" b="1" dirty="0">
              <a:solidFill>
                <a:srgbClr val="000000"/>
              </a:solidFill>
              <a:latin typeface="맑은 고딕"/>
              <a:ea typeface="맑은 고딕"/>
            </a:endParaRPr>
          </a:p>
          <a:p>
            <a:pPr marL="0" lvl="0" indent="0" algn="ctr">
              <a:spcBef>
                <a:spcPct val="0"/>
              </a:spcBef>
            </a:pPr>
            <a:endParaRPr lang="en-US" altLang="ko-KR" b="1" dirty="0">
              <a:solidFill>
                <a:srgbClr val="000000"/>
              </a:solidFill>
              <a:latin typeface="맑은 고딕"/>
              <a:ea typeface="맑은 고딕"/>
            </a:endParaRPr>
          </a:p>
          <a:p>
            <a:pPr marL="285750" lvl="0" indent="-285750">
              <a:spcBef>
                <a:spcPct val="0"/>
              </a:spcBef>
              <a:buFont typeface="Arial" panose="020B0604020202020204" pitchFamily="34" charset="0"/>
              <a:buChar char="•"/>
            </a:pPr>
            <a:r>
              <a:rPr lang="ko-KR" altLang="en-US" sz="2400" b="1" dirty="0">
                <a:solidFill>
                  <a:srgbClr val="000000"/>
                </a:solidFill>
                <a:latin typeface="맑은 고딕"/>
                <a:ea typeface="맑은 고딕"/>
              </a:rPr>
              <a:t>위치 기반 추천이 불가능</a:t>
            </a:r>
            <a:endParaRPr lang="en-US" altLang="ko-KR" sz="2400" b="1" dirty="0">
              <a:solidFill>
                <a:srgbClr val="000000"/>
              </a:solidFill>
              <a:latin typeface="맑은 고딕"/>
              <a:ea typeface="맑은 고딕"/>
            </a:endParaRPr>
          </a:p>
          <a:p>
            <a:pPr marL="742950" lvl="1" indent="-285750">
              <a:spcBef>
                <a:spcPct val="0"/>
              </a:spcBef>
              <a:buFont typeface="Arial" panose="020B0604020202020204" pitchFamily="34" charset="0"/>
              <a:buChar char="•"/>
            </a:pPr>
            <a:r>
              <a:rPr lang="ko-KR" altLang="en-US" sz="2400" b="1" dirty="0">
                <a:solidFill>
                  <a:srgbClr val="000000"/>
                </a:solidFill>
                <a:latin typeface="맑은 고딕"/>
                <a:ea typeface="맑은 고딕"/>
              </a:rPr>
              <a:t>음식점 로드맵 계획을 제공</a:t>
            </a:r>
            <a:endParaRPr lang="en-US" altLang="ko-KR" sz="2400" b="1" dirty="0">
              <a:solidFill>
                <a:srgbClr val="000000"/>
              </a:solidFill>
              <a:latin typeface="맑은 고딕"/>
              <a:ea typeface="맑은 고딕"/>
            </a:endParaRPr>
          </a:p>
          <a:p>
            <a:pPr marL="742950" lvl="1" indent="-285750">
              <a:spcBef>
                <a:spcPct val="0"/>
              </a:spcBef>
              <a:buFont typeface="Arial" panose="020B0604020202020204" pitchFamily="34" charset="0"/>
              <a:buChar char="•"/>
            </a:pPr>
            <a:endParaRPr lang="en-US" altLang="ko-KR" sz="2400" b="1" dirty="0">
              <a:solidFill>
                <a:srgbClr val="000000"/>
              </a:solidFill>
              <a:latin typeface="맑은 고딕"/>
              <a:ea typeface="맑은 고딕"/>
            </a:endParaRPr>
          </a:p>
          <a:p>
            <a:pPr marL="285750" indent="-285750">
              <a:spcBef>
                <a:spcPct val="0"/>
              </a:spcBef>
              <a:buFont typeface="Arial" panose="020B0604020202020204" pitchFamily="34" charset="0"/>
              <a:buChar char="•"/>
            </a:pPr>
            <a:r>
              <a:rPr lang="ko-KR" altLang="en-US" sz="2400" b="1" dirty="0">
                <a:solidFill>
                  <a:srgbClr val="000000"/>
                </a:solidFill>
                <a:latin typeface="맑은 고딕"/>
                <a:ea typeface="맑은 고딕"/>
              </a:rPr>
              <a:t>성능이 부족</a:t>
            </a:r>
            <a:endParaRPr lang="en-US" altLang="ko-KR" sz="2400" b="1" dirty="0">
              <a:solidFill>
                <a:srgbClr val="000000"/>
              </a:solidFill>
              <a:latin typeface="맑은 고딕"/>
              <a:ea typeface="맑은 고딕"/>
            </a:endParaRPr>
          </a:p>
          <a:p>
            <a:pPr marL="742950" lvl="1" indent="-285750">
              <a:spcBef>
                <a:spcPct val="0"/>
              </a:spcBef>
              <a:buFont typeface="Arial" panose="020B0604020202020204" pitchFamily="34" charset="0"/>
              <a:buChar char="•"/>
            </a:pPr>
            <a:r>
              <a:rPr lang="en-US" altLang="ko-KR" sz="2400" b="1" dirty="0">
                <a:solidFill>
                  <a:srgbClr val="000000"/>
                </a:solidFill>
                <a:latin typeface="맑은 고딕"/>
                <a:ea typeface="맑은 고딕"/>
              </a:rPr>
              <a:t>0.09%</a:t>
            </a:r>
            <a:r>
              <a:rPr lang="ko-KR" altLang="en-US" sz="2400" b="1" dirty="0">
                <a:solidFill>
                  <a:srgbClr val="000000"/>
                </a:solidFill>
                <a:latin typeface="맑은 고딕"/>
                <a:ea typeface="맑은 고딕"/>
              </a:rPr>
              <a:t>의 정확도 </a:t>
            </a:r>
            <a:r>
              <a:rPr lang="en-US" altLang="ko-KR" sz="2400" b="1" dirty="0">
                <a:solidFill>
                  <a:srgbClr val="000000"/>
                </a:solidFill>
                <a:latin typeface="맑은 고딕"/>
                <a:ea typeface="맑은 고딕"/>
              </a:rPr>
              <a:t>-&gt; </a:t>
            </a:r>
            <a:r>
              <a:rPr lang="ko-KR" altLang="en-US" sz="2400" b="1" dirty="0">
                <a:solidFill>
                  <a:srgbClr val="000000"/>
                </a:solidFill>
                <a:latin typeface="맑은 고딕"/>
                <a:ea typeface="맑은 고딕"/>
              </a:rPr>
              <a:t>성능개선 필요</a:t>
            </a:r>
            <a:endParaRPr lang="en-US" altLang="ko-KR" sz="2400" b="1" dirty="0">
              <a:solidFill>
                <a:srgbClr val="000000"/>
              </a:solidFill>
              <a:latin typeface="맑은 고딕"/>
              <a:ea typeface="맑은 고딕"/>
            </a:endParaRPr>
          </a:p>
          <a:p>
            <a:pPr marL="0" lvl="0" indent="0" algn="ctr">
              <a:spcBef>
                <a:spcPct val="0"/>
              </a:spcBef>
            </a:pPr>
            <a:endParaRPr lang="ko-KR" altLang="en-US" sz="1800" b="1" dirty="0">
              <a:solidFill>
                <a:srgbClr val="000000"/>
              </a:solidFill>
              <a:latin typeface="맑은 고딕"/>
              <a:ea typeface="맑은 고딕"/>
            </a:endParaRPr>
          </a:p>
          <a:p>
            <a:pPr algn="ctr">
              <a:spcBef>
                <a:spcPct val="0"/>
              </a:spcBef>
            </a:pPr>
            <a:endParaRPr lang="ko-KR" altLang="en-US" sz="1800" b="1" dirty="0">
              <a:solidFill>
                <a:srgbClr val="000000"/>
              </a:solidFill>
              <a:latin typeface="맑은 고딕"/>
              <a:ea typeface="맑은 고딕"/>
            </a:endParaRPr>
          </a:p>
          <a:p>
            <a:endParaRPr lang="ko-KR" altLang="en-US" dirty="0"/>
          </a:p>
        </p:txBody>
      </p:sp>
      <p:sp>
        <p:nvSpPr>
          <p:cNvPr id="3" name="Freeform 7">
            <a:extLst>
              <a:ext uri="{FF2B5EF4-FFF2-40B4-BE49-F238E27FC236}">
                <a16:creationId xmlns:a16="http://schemas.microsoft.com/office/drawing/2014/main" id="{B8D8D0F6-738E-A66F-6005-60B93D250733}"/>
              </a:ext>
            </a:extLst>
          </p:cNvPr>
          <p:cNvSpPr/>
          <p:nvPr/>
        </p:nvSpPr>
        <p:spPr>
          <a:xfrm>
            <a:off x="11204934" y="6166627"/>
            <a:ext cx="6020010" cy="3182567"/>
          </a:xfrm>
          <a:custGeom>
            <a:avLst/>
            <a:gdLst/>
            <a:ahLst/>
            <a:cxnLst/>
            <a:rect l="l" t="t" r="r" b="b"/>
            <a:pathLst>
              <a:path w="58879565" h="61309749">
                <a:moveTo>
                  <a:pt x="0" y="0"/>
                </a:moveTo>
                <a:lnTo>
                  <a:pt x="58879565" y="0"/>
                </a:lnTo>
                <a:lnTo>
                  <a:pt x="58879565" y="61309749"/>
                </a:lnTo>
                <a:lnTo>
                  <a:pt x="0" y="61309749"/>
                </a:lnTo>
                <a:lnTo>
                  <a:pt x="0" y="0"/>
                </a:lnTo>
                <a:close/>
              </a:path>
            </a:pathLst>
          </a:custGeom>
          <a:solidFill>
            <a:srgbClr val="FFF5ED"/>
          </a:solidFill>
          <a:ln w="28575">
            <a:solidFill>
              <a:schemeClr val="tx1"/>
            </a:solidFill>
          </a:ln>
        </p:spPr>
        <p:txBody>
          <a:bodyPr/>
          <a:lstStyle/>
          <a:p>
            <a:pPr marL="0" lvl="0" indent="0" algn="ctr">
              <a:spcBef>
                <a:spcPct val="0"/>
              </a:spcBef>
            </a:pPr>
            <a:endParaRPr lang="en-US" altLang="ko-KR" sz="1800" b="1" u="none" dirty="0">
              <a:solidFill>
                <a:srgbClr val="000000"/>
              </a:solidFill>
              <a:latin typeface="맑은 고딕"/>
              <a:ea typeface="맑은 고딕"/>
            </a:endParaRPr>
          </a:p>
          <a:p>
            <a:pPr marL="0" lvl="0" indent="0" algn="ctr">
              <a:spcBef>
                <a:spcPct val="0"/>
              </a:spcBef>
            </a:pPr>
            <a:r>
              <a:rPr lang="ko-KR" altLang="en-US" sz="2800" b="1" u="none" dirty="0">
                <a:solidFill>
                  <a:srgbClr val="000000"/>
                </a:solidFill>
                <a:latin typeface="맑은 고딕"/>
                <a:ea typeface="맑은 고딕"/>
              </a:rPr>
              <a:t>음식점 추천 로드맵이란</a:t>
            </a:r>
            <a:r>
              <a:rPr lang="en-US" altLang="ko-KR" sz="2800" b="1" u="none" dirty="0">
                <a:solidFill>
                  <a:srgbClr val="000000"/>
                </a:solidFill>
                <a:latin typeface="맑은 고딕"/>
                <a:ea typeface="맑은 고딕"/>
              </a:rPr>
              <a:t>?</a:t>
            </a:r>
          </a:p>
          <a:p>
            <a:pPr marL="0" lvl="0" indent="0" algn="ctr">
              <a:spcBef>
                <a:spcPct val="0"/>
              </a:spcBef>
            </a:pPr>
            <a:endParaRPr lang="en-US" altLang="ko-KR" b="1" dirty="0">
              <a:solidFill>
                <a:srgbClr val="000000"/>
              </a:solidFill>
              <a:latin typeface="맑은 고딕"/>
              <a:ea typeface="맑은 고딕"/>
            </a:endParaRPr>
          </a:p>
          <a:p>
            <a:pPr marL="285750" lvl="0" indent="-285750">
              <a:spcBef>
                <a:spcPct val="0"/>
              </a:spcBef>
              <a:buFont typeface="Arial" panose="020B0604020202020204" pitchFamily="34" charset="0"/>
              <a:buChar char="•"/>
            </a:pPr>
            <a:r>
              <a:rPr lang="ko-KR" altLang="en-US" sz="2400" b="1" dirty="0">
                <a:solidFill>
                  <a:srgbClr val="000000"/>
                </a:solidFill>
                <a:latin typeface="맑은 고딕"/>
                <a:ea typeface="맑은 고딕"/>
              </a:rPr>
              <a:t>사용자에게 </a:t>
            </a:r>
            <a:r>
              <a:rPr lang="en-US" altLang="ko-KR" sz="2400" b="1" dirty="0">
                <a:solidFill>
                  <a:srgbClr val="000000"/>
                </a:solidFill>
                <a:latin typeface="맑은 고딕"/>
                <a:ea typeface="맑은 고딕"/>
              </a:rPr>
              <a:t>n</a:t>
            </a:r>
            <a:r>
              <a:rPr lang="ko-KR" altLang="en-US" sz="2400" b="1" dirty="0">
                <a:solidFill>
                  <a:srgbClr val="000000"/>
                </a:solidFill>
                <a:latin typeface="맑은 고딕"/>
                <a:ea typeface="맑은 고딕"/>
              </a:rPr>
              <a:t>개 음식점 추천</a:t>
            </a:r>
            <a:endParaRPr lang="en-US" altLang="ko-KR" sz="2400" b="1" dirty="0">
              <a:solidFill>
                <a:srgbClr val="000000"/>
              </a:solidFill>
              <a:latin typeface="맑은 고딕"/>
              <a:ea typeface="맑은 고딕"/>
            </a:endParaRPr>
          </a:p>
          <a:p>
            <a:pPr marL="285750" lvl="0" indent="-285750">
              <a:spcBef>
                <a:spcPct val="0"/>
              </a:spcBef>
              <a:buFont typeface="Arial" panose="020B0604020202020204" pitchFamily="34" charset="0"/>
              <a:buChar char="•"/>
            </a:pPr>
            <a:endParaRPr lang="en-US" altLang="ko-KR" sz="2400" b="1" dirty="0">
              <a:solidFill>
                <a:srgbClr val="000000"/>
              </a:solidFill>
              <a:latin typeface="맑은 고딕"/>
              <a:ea typeface="맑은 고딕"/>
            </a:endParaRPr>
          </a:p>
          <a:p>
            <a:pPr marL="285750" lvl="0" indent="-285750">
              <a:spcBef>
                <a:spcPct val="0"/>
              </a:spcBef>
              <a:buFont typeface="Arial" panose="020B0604020202020204" pitchFamily="34" charset="0"/>
              <a:buChar char="•"/>
            </a:pPr>
            <a:r>
              <a:rPr lang="ko-KR" altLang="en-US" sz="2400" b="1" dirty="0">
                <a:solidFill>
                  <a:srgbClr val="000000"/>
                </a:solidFill>
                <a:latin typeface="맑은 고딕"/>
                <a:ea typeface="맑은 고딕"/>
              </a:rPr>
              <a:t>사용자가 직접 계획을 세워 음식점 방문지 번호를 지정하여 여행계획을 돕는다</a:t>
            </a:r>
            <a:r>
              <a:rPr lang="en-US" altLang="ko-KR" sz="2400" b="1" dirty="0">
                <a:solidFill>
                  <a:srgbClr val="000000"/>
                </a:solidFill>
                <a:latin typeface="맑은 고딕"/>
                <a:ea typeface="맑은 고딕"/>
              </a:rPr>
              <a:t>.</a:t>
            </a:r>
            <a:endParaRPr lang="ko-KR" altLang="en-US" sz="2400" b="1" dirty="0">
              <a:solidFill>
                <a:srgbClr val="000000"/>
              </a:solidFill>
              <a:latin typeface="맑은 고딕"/>
              <a:ea typeface="맑은 고딕"/>
            </a:endParaRPr>
          </a:p>
          <a:p>
            <a:pPr algn="ctr">
              <a:spcBef>
                <a:spcPct val="0"/>
              </a:spcBef>
            </a:pPr>
            <a:endParaRPr lang="ko-KR" altLang="en-US" sz="2400" b="1" dirty="0">
              <a:solidFill>
                <a:srgbClr val="000000"/>
              </a:solidFill>
              <a:latin typeface="맑은 고딕"/>
              <a:ea typeface="맑은 고딕"/>
            </a:endParaRPr>
          </a:p>
          <a:p>
            <a:endParaRPr lang="ko-KR" altLang="en-US" dirty="0"/>
          </a:p>
        </p:txBody>
      </p:sp>
    </p:spTree>
    <p:extLst>
      <p:ext uri="{BB962C8B-B14F-4D97-AF65-F5344CB8AC3E}">
        <p14:creationId xmlns:p14="http://schemas.microsoft.com/office/powerpoint/2010/main" val="381387870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78A754-1E42-59B1-A975-2A25B5817C05}"/>
              </a:ext>
            </a:extLst>
          </p:cNvPr>
          <p:cNvSpPr txBox="1"/>
          <p:nvPr/>
        </p:nvSpPr>
        <p:spPr>
          <a:xfrm>
            <a:off x="274321" y="301325"/>
            <a:ext cx="3403496" cy="523220"/>
          </a:xfrm>
          <a:prstGeom prst="rect">
            <a:avLst/>
          </a:prstGeom>
          <a:noFill/>
        </p:spPr>
        <p:txBody>
          <a:bodyPr wrap="none" lIns="91440" tIns="45720" rIns="91440" bIns="45720" rtlCol="0" anchor="t">
            <a:spAutoFit/>
          </a:bodyPr>
          <a:lstStyle/>
          <a:p>
            <a:r>
              <a:rPr lang="ko-KR" altLang="en-US" sz="2800" b="1">
                <a:ea typeface="맑은 고딕"/>
              </a:rPr>
              <a:t>1학기 모델 아키텍처</a:t>
            </a:r>
          </a:p>
        </p:txBody>
      </p:sp>
      <p:grpSp>
        <p:nvGrpSpPr>
          <p:cNvPr id="28" name="그룹 27">
            <a:extLst>
              <a:ext uri="{FF2B5EF4-FFF2-40B4-BE49-F238E27FC236}">
                <a16:creationId xmlns:a16="http://schemas.microsoft.com/office/drawing/2014/main" id="{BB3B75F1-2327-0AF3-7D7C-647D831150DC}"/>
              </a:ext>
            </a:extLst>
          </p:cNvPr>
          <p:cNvGrpSpPr/>
          <p:nvPr/>
        </p:nvGrpSpPr>
        <p:grpSpPr>
          <a:xfrm>
            <a:off x="772254" y="1964298"/>
            <a:ext cx="6752553" cy="6352288"/>
            <a:chOff x="479103" y="1106508"/>
            <a:chExt cx="4635492" cy="5818978"/>
          </a:xfrm>
        </p:grpSpPr>
        <p:pic>
          <p:nvPicPr>
            <p:cNvPr id="6" name="그림 5">
              <a:extLst>
                <a:ext uri="{FF2B5EF4-FFF2-40B4-BE49-F238E27FC236}">
                  <a16:creationId xmlns:a16="http://schemas.microsoft.com/office/drawing/2014/main" id="{FD38C6CB-2CB9-B4E9-AB0D-74F722E63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11" y="1568174"/>
              <a:ext cx="4635484" cy="2258473"/>
            </a:xfrm>
            <a:prstGeom prst="rect">
              <a:avLst/>
            </a:prstGeom>
            <a:ln>
              <a:solidFill>
                <a:schemeClr val="bg1"/>
              </a:solidFill>
            </a:ln>
          </p:spPr>
        </p:pic>
        <p:pic>
          <p:nvPicPr>
            <p:cNvPr id="7" name="그림 6">
              <a:extLst>
                <a:ext uri="{FF2B5EF4-FFF2-40B4-BE49-F238E27FC236}">
                  <a16:creationId xmlns:a16="http://schemas.microsoft.com/office/drawing/2014/main" id="{BBBFFD6A-A198-C248-3590-97D21C07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6" y="4246830"/>
              <a:ext cx="4635484" cy="2258473"/>
            </a:xfrm>
            <a:prstGeom prst="rect">
              <a:avLst/>
            </a:prstGeom>
            <a:ln>
              <a:solidFill>
                <a:schemeClr val="bg1"/>
              </a:solidFill>
            </a:ln>
          </p:spPr>
        </p:pic>
        <p:sp>
          <p:nvSpPr>
            <p:cNvPr id="9" name="직사각형 8">
              <a:extLst>
                <a:ext uri="{FF2B5EF4-FFF2-40B4-BE49-F238E27FC236}">
                  <a16:creationId xmlns:a16="http://schemas.microsoft.com/office/drawing/2014/main" id="{2A446225-BAEF-9FAF-BBC2-81BB98F92C78}"/>
                </a:ext>
              </a:extLst>
            </p:cNvPr>
            <p:cNvSpPr/>
            <p:nvPr/>
          </p:nvSpPr>
          <p:spPr>
            <a:xfrm>
              <a:off x="479109" y="3826647"/>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dirty="0">
                  <a:solidFill>
                    <a:sysClr val="windowText" lastClr="000000"/>
                  </a:solidFill>
                  <a:ea typeface="맑은 고딕"/>
                </a:rPr>
                <a:t>Philadelphia_checkin.csv</a:t>
              </a:r>
              <a:endParaRPr lang="ko-KR" altLang="en-US" b="1" dirty="0">
                <a:solidFill>
                  <a:sysClr val="windowText" lastClr="000000"/>
                </a:solidFill>
                <a:ea typeface="맑은 고딕"/>
              </a:endParaRPr>
            </a:p>
          </p:txBody>
        </p:sp>
        <p:sp>
          <p:nvSpPr>
            <p:cNvPr id="15" name="직사각형 14">
              <a:extLst>
                <a:ext uri="{FF2B5EF4-FFF2-40B4-BE49-F238E27FC236}">
                  <a16:creationId xmlns:a16="http://schemas.microsoft.com/office/drawing/2014/main" id="{6C58505A-E86C-0AAE-7BE7-B324A2B3AF39}"/>
                </a:ext>
              </a:extLst>
            </p:cNvPr>
            <p:cNvSpPr/>
            <p:nvPr/>
          </p:nvSpPr>
          <p:spPr>
            <a:xfrm>
              <a:off x="479106" y="1106508"/>
              <a:ext cx="4635484" cy="4616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i="0" dirty="0" err="1">
                  <a:solidFill>
                    <a:sysClr val="windowText" lastClr="000000"/>
                  </a:solidFill>
                  <a:effectLst/>
                  <a:highlight>
                    <a:srgbClr val="FFFFFF"/>
                  </a:highlight>
                  <a:latin typeface="+mn-ea"/>
                </a:rPr>
                <a:t>Business.json</a:t>
              </a:r>
              <a:r>
                <a:rPr lang="en-US" altLang="ko-KR" b="1" i="0" dirty="0">
                  <a:solidFill>
                    <a:sysClr val="windowText" lastClr="000000"/>
                  </a:solidFill>
                  <a:effectLst/>
                  <a:highlight>
                    <a:srgbClr val="FFFFFF"/>
                  </a:highlight>
                  <a:latin typeface="+mn-ea"/>
                </a:rPr>
                <a:t>, </a:t>
              </a:r>
              <a:r>
                <a:rPr lang="en-US" altLang="ko-KR" b="1" i="0" dirty="0" err="1">
                  <a:solidFill>
                    <a:sysClr val="windowText" lastClr="000000"/>
                  </a:solidFill>
                  <a:effectLst/>
                  <a:highlight>
                    <a:srgbClr val="FFFFFF"/>
                  </a:highlight>
                  <a:latin typeface="+mn-ea"/>
                </a:rPr>
                <a:t>review.json</a:t>
              </a:r>
              <a:endParaRPr lang="en-US" altLang="ko-KR" b="1" i="0" dirty="0">
                <a:solidFill>
                  <a:sysClr val="windowText" lastClr="000000"/>
                </a:solidFill>
                <a:effectLst/>
                <a:highlight>
                  <a:srgbClr val="FFFFFF"/>
                </a:highlight>
                <a:latin typeface="+mn-ea"/>
              </a:endParaRPr>
            </a:p>
          </p:txBody>
        </p:sp>
        <p:sp>
          <p:nvSpPr>
            <p:cNvPr id="16" name="TextBox 15">
              <a:extLst>
                <a:ext uri="{FF2B5EF4-FFF2-40B4-BE49-F238E27FC236}">
                  <a16:creationId xmlns:a16="http://schemas.microsoft.com/office/drawing/2014/main" id="{F240935C-175E-2EEA-87F2-52E587C060F5}"/>
                </a:ext>
              </a:extLst>
            </p:cNvPr>
            <p:cNvSpPr txBox="1"/>
            <p:nvPr/>
          </p:nvSpPr>
          <p:spPr>
            <a:xfrm>
              <a:off x="987639" y="2485955"/>
              <a:ext cx="3618411" cy="338325"/>
            </a:xfrm>
            <a:prstGeom prst="rect">
              <a:avLst/>
            </a:prstGeom>
            <a:noFill/>
            <a:ln>
              <a:solidFill>
                <a:schemeClr val="bg1"/>
              </a:solidFill>
            </a:ln>
          </p:spPr>
          <p:txBody>
            <a:bodyPr wrap="square" rtlCol="0">
              <a:spAutoFit/>
            </a:bodyPr>
            <a:lstStyle/>
            <a:p>
              <a:pPr algn="ctr"/>
              <a:r>
                <a:rPr lang="en-US" altLang="ko-KR" b="1" err="1">
                  <a:latin typeface="+mn-ea"/>
                </a:rPr>
                <a:t>Review_Preprocessing</a:t>
              </a:r>
              <a:endParaRPr lang="ko-KR" altLang="en-US" b="1">
                <a:latin typeface="+mn-ea"/>
              </a:endParaRPr>
            </a:p>
          </p:txBody>
        </p:sp>
        <p:sp>
          <p:nvSpPr>
            <p:cNvPr id="18" name="TextBox 17">
              <a:extLst>
                <a:ext uri="{FF2B5EF4-FFF2-40B4-BE49-F238E27FC236}">
                  <a16:creationId xmlns:a16="http://schemas.microsoft.com/office/drawing/2014/main" id="{6DA9F4DE-08FC-8C94-95DF-D8145C38A392}"/>
                </a:ext>
              </a:extLst>
            </p:cNvPr>
            <p:cNvSpPr txBox="1"/>
            <p:nvPr/>
          </p:nvSpPr>
          <p:spPr>
            <a:xfrm>
              <a:off x="1990457" y="5140549"/>
              <a:ext cx="1612781" cy="338325"/>
            </a:xfrm>
            <a:prstGeom prst="rect">
              <a:avLst/>
            </a:prstGeom>
            <a:noFill/>
            <a:ln>
              <a:solidFill>
                <a:schemeClr val="bg1"/>
              </a:solidFill>
            </a:ln>
          </p:spPr>
          <p:txBody>
            <a:bodyPr wrap="square" lIns="91440" tIns="45720" rIns="91440" bIns="45720" rtlCol="0" anchor="t">
              <a:spAutoFit/>
            </a:bodyPr>
            <a:lstStyle/>
            <a:p>
              <a:pPr algn="ctr"/>
              <a:r>
                <a:rPr lang="en-US" altLang="ko-KR" b="1">
                  <a:latin typeface="맑은 고딕"/>
                  <a:ea typeface="맑은 고딕"/>
                </a:rPr>
                <a:t>BPR MF </a:t>
              </a:r>
              <a:r>
                <a:rPr lang="ko-KR" altLang="en-US" b="1">
                  <a:latin typeface="맑은 고딕"/>
                  <a:ea typeface="맑은 고딕"/>
                </a:rPr>
                <a:t>모델 학습</a:t>
              </a:r>
            </a:p>
          </p:txBody>
        </p:sp>
        <p:sp>
          <p:nvSpPr>
            <p:cNvPr id="19" name="직사각형 18">
              <a:extLst>
                <a:ext uri="{FF2B5EF4-FFF2-40B4-BE49-F238E27FC236}">
                  <a16:creationId xmlns:a16="http://schemas.microsoft.com/office/drawing/2014/main" id="{CE1F5FFE-FE16-06D3-0EC5-E8AD5A15A16D}"/>
                </a:ext>
              </a:extLst>
            </p:cNvPr>
            <p:cNvSpPr/>
            <p:nvPr/>
          </p:nvSpPr>
          <p:spPr>
            <a:xfrm>
              <a:off x="479103" y="6505304"/>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b="1">
                  <a:solidFill>
                    <a:sysClr val="windowText" lastClr="000000"/>
                  </a:solidFill>
                  <a:ea typeface="맑은 고딕"/>
                </a:rPr>
                <a:t>상위  </a:t>
              </a:r>
              <a:r>
                <a:rPr lang="en-US" altLang="ko-KR" b="1">
                  <a:solidFill>
                    <a:sysClr val="windowText" lastClr="000000"/>
                  </a:solidFill>
                  <a:ea typeface="+mn-lt"/>
                </a:rPr>
                <a:t>n</a:t>
              </a:r>
              <a:r>
                <a:rPr lang="ko-KR" b="1">
                  <a:solidFill>
                    <a:sysClr val="windowText" lastClr="000000"/>
                  </a:solidFill>
                  <a:ea typeface="맑은 고딕"/>
                </a:rPr>
                <a:t>개의 음식점 추천 모델</a:t>
              </a:r>
              <a:endParaRPr lang="ko-KR">
                <a:solidFill>
                  <a:sysClr val="windowText" lastClr="000000"/>
                </a:solidFill>
                <a:ea typeface="맑은 고딕"/>
              </a:endParaRPr>
            </a:p>
          </p:txBody>
        </p:sp>
      </p:grpSp>
      <p:pic>
        <p:nvPicPr>
          <p:cNvPr id="2" name="그림 1">
            <a:extLst>
              <a:ext uri="{FF2B5EF4-FFF2-40B4-BE49-F238E27FC236}">
                <a16:creationId xmlns:a16="http://schemas.microsoft.com/office/drawing/2014/main" id="{C947DF27-D46E-115F-248E-F255A0DAACBB}"/>
              </a:ext>
            </a:extLst>
          </p:cNvPr>
          <p:cNvPicPr>
            <a:picLocks noChangeAspect="1"/>
          </p:cNvPicPr>
          <p:nvPr/>
        </p:nvPicPr>
        <p:blipFill>
          <a:blip r:embed="rId4"/>
          <a:stretch>
            <a:fillRect/>
          </a:stretch>
        </p:blipFill>
        <p:spPr>
          <a:xfrm>
            <a:off x="10245789" y="2103385"/>
            <a:ext cx="7025350" cy="939599"/>
          </a:xfrm>
          <a:prstGeom prst="rect">
            <a:avLst/>
          </a:prstGeom>
        </p:spPr>
      </p:pic>
      <p:sp>
        <p:nvSpPr>
          <p:cNvPr id="5" name="화살표: 오른쪽 3">
            <a:extLst>
              <a:ext uri="{FF2B5EF4-FFF2-40B4-BE49-F238E27FC236}">
                <a16:creationId xmlns:a16="http://schemas.microsoft.com/office/drawing/2014/main" id="{51DC3D14-8EFF-113F-C9A2-C8D1490F5BC5}"/>
              </a:ext>
            </a:extLst>
          </p:cNvPr>
          <p:cNvSpPr/>
          <p:nvPr/>
        </p:nvSpPr>
        <p:spPr>
          <a:xfrm>
            <a:off x="7878925" y="3669679"/>
            <a:ext cx="1891357"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Group 31">
            <a:extLst>
              <a:ext uri="{FF2B5EF4-FFF2-40B4-BE49-F238E27FC236}">
                <a16:creationId xmlns:a16="http://schemas.microsoft.com/office/drawing/2014/main" id="{71795DB1-4B6B-8046-7566-5E72AAB59C12}"/>
              </a:ext>
            </a:extLst>
          </p:cNvPr>
          <p:cNvGrpSpPr/>
          <p:nvPr/>
        </p:nvGrpSpPr>
        <p:grpSpPr>
          <a:xfrm>
            <a:off x="10753223" y="3353802"/>
            <a:ext cx="6000750" cy="5594684"/>
            <a:chOff x="10903618" y="3383881"/>
            <a:chExt cx="6000750" cy="5594684"/>
          </a:xfrm>
        </p:grpSpPr>
        <p:grpSp>
          <p:nvGrpSpPr>
            <p:cNvPr id="13" name="그룹 69">
              <a:extLst>
                <a:ext uri="{FF2B5EF4-FFF2-40B4-BE49-F238E27FC236}">
                  <a16:creationId xmlns:a16="http://schemas.microsoft.com/office/drawing/2014/main" id="{7674AE63-E484-7474-A0FF-24B2761F3180}"/>
                </a:ext>
              </a:extLst>
            </p:cNvPr>
            <p:cNvGrpSpPr/>
            <p:nvPr/>
          </p:nvGrpSpPr>
          <p:grpSpPr>
            <a:xfrm>
              <a:off x="12656008" y="3385954"/>
              <a:ext cx="2221936" cy="3145991"/>
              <a:chOff x="482006" y="1375029"/>
              <a:chExt cx="2221936" cy="3145991"/>
            </a:xfrm>
          </p:grpSpPr>
          <p:sp>
            <p:nvSpPr>
              <p:cNvPr id="4" name="정육면체 70">
                <a:extLst>
                  <a:ext uri="{FF2B5EF4-FFF2-40B4-BE49-F238E27FC236}">
                    <a16:creationId xmlns:a16="http://schemas.microsoft.com/office/drawing/2014/main" id="{A0765B73-34C8-2E27-E02A-E99F7769E941}"/>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ea typeface="맑은 고딕"/>
                  </a:rPr>
                  <a:t>BPR MF </a:t>
                </a:r>
                <a:r>
                  <a:rPr lang="ko-KR" altLang="en-US" sz="2400" b="1">
                    <a:solidFill>
                      <a:schemeClr val="tx1"/>
                    </a:solidFill>
                    <a:ea typeface="맑은 고딕"/>
                  </a:rPr>
                  <a:t>모델</a:t>
                </a:r>
                <a:endParaRPr lang="ko-KR" altLang="en-US" sz="2400" b="1">
                  <a:solidFill>
                    <a:schemeClr val="tx1"/>
                  </a:solidFill>
                  <a:ea typeface="맑은 고딕"/>
                  <a:cs typeface="Calibri"/>
                </a:endParaRPr>
              </a:p>
            </p:txBody>
          </p:sp>
          <p:pic>
            <p:nvPicPr>
              <p:cNvPr id="8" name="그림 71" descr="원, 블랙, 그래픽, 흑백이(가) 표시된 사진&#10;&#10;자동 생성된 설명">
                <a:extLst>
                  <a:ext uri="{FF2B5EF4-FFF2-40B4-BE49-F238E27FC236}">
                    <a16:creationId xmlns:a16="http://schemas.microsoft.com/office/drawing/2014/main" id="{D3ABF703-2055-2133-5C28-DF02F3EF741E}"/>
                  </a:ext>
                </a:extLst>
              </p:cNvPr>
              <p:cNvPicPr>
                <a:picLocks noChangeAspect="1"/>
              </p:cNvPicPr>
              <p:nvPr/>
            </p:nvPicPr>
            <p:blipFill>
              <a:blip r:embed="rId5"/>
              <a:stretch>
                <a:fillRect/>
              </a:stretch>
            </p:blipFill>
            <p:spPr>
              <a:xfrm>
                <a:off x="994069" y="1375029"/>
                <a:ext cx="1167731" cy="1080856"/>
              </a:xfrm>
              <a:prstGeom prst="rect">
                <a:avLst/>
              </a:prstGeom>
            </p:spPr>
          </p:pic>
          <p:cxnSp>
            <p:nvCxnSpPr>
              <p:cNvPr id="12" name="직선 화살표 연결선 72">
                <a:extLst>
                  <a:ext uri="{FF2B5EF4-FFF2-40B4-BE49-F238E27FC236}">
                    <a16:creationId xmlns:a16="http://schemas.microsoft.com/office/drawing/2014/main" id="{0BE1315B-AF2A-FF92-97E8-439CEA93E75A}"/>
                  </a:ext>
                </a:extLst>
              </p:cNvPr>
              <p:cNvCxnSpPr>
                <a:cxnSpLocks/>
              </p:cNvCxnSpPr>
              <p:nvPr/>
            </p:nvCxnSpPr>
            <p:spPr>
              <a:xfrm>
                <a:off x="1592974" y="2559813"/>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25" name="그룹 88">
              <a:extLst>
                <a:ext uri="{FF2B5EF4-FFF2-40B4-BE49-F238E27FC236}">
                  <a16:creationId xmlns:a16="http://schemas.microsoft.com/office/drawing/2014/main" id="{3FE0AF88-B935-3BEB-A2CB-31D9C1A63FA2}"/>
                </a:ext>
              </a:extLst>
            </p:cNvPr>
            <p:cNvGrpSpPr/>
            <p:nvPr/>
          </p:nvGrpSpPr>
          <p:grpSpPr>
            <a:xfrm>
              <a:off x="11671639" y="7853401"/>
              <a:ext cx="4143820" cy="900380"/>
              <a:chOff x="3241089" y="7412880"/>
              <a:chExt cx="4143820" cy="900380"/>
            </a:xfrm>
          </p:grpSpPr>
          <p:sp>
            <p:nvSpPr>
              <p:cNvPr id="17" name="사각형: 둥근 모서리 77">
                <a:extLst>
                  <a:ext uri="{FF2B5EF4-FFF2-40B4-BE49-F238E27FC236}">
                    <a16:creationId xmlns:a16="http://schemas.microsoft.com/office/drawing/2014/main" id="{B5DF252D-C3F9-1A6C-6AA2-5621C68085F7}"/>
                  </a:ext>
                </a:extLst>
              </p:cNvPr>
              <p:cNvSpPr/>
              <p:nvPr/>
            </p:nvSpPr>
            <p:spPr>
              <a:xfrm>
                <a:off x="3241089" y="7412880"/>
                <a:ext cx="4143820" cy="900380"/>
              </a:xfrm>
              <a:prstGeom prst="roundRect">
                <a:avLst/>
              </a:prstGeom>
              <a:solidFill>
                <a:srgbClr val="FCD5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87">
                <a:extLst>
                  <a:ext uri="{FF2B5EF4-FFF2-40B4-BE49-F238E27FC236}">
                    <a16:creationId xmlns:a16="http://schemas.microsoft.com/office/drawing/2014/main" id="{C6C7B9F1-1033-6A77-EE75-B95CFEBD1317}"/>
                  </a:ext>
                </a:extLst>
              </p:cNvPr>
              <p:cNvGrpSpPr/>
              <p:nvPr/>
            </p:nvGrpSpPr>
            <p:grpSpPr>
              <a:xfrm>
                <a:off x="3525748" y="7522865"/>
                <a:ext cx="3659324" cy="680410"/>
                <a:chOff x="3363823" y="8335341"/>
                <a:chExt cx="3659324" cy="680410"/>
              </a:xfrm>
            </p:grpSpPr>
            <p:sp>
              <p:nvSpPr>
                <p:cNvPr id="21" name="타원 74">
                  <a:extLst>
                    <a:ext uri="{FF2B5EF4-FFF2-40B4-BE49-F238E27FC236}">
                      <a16:creationId xmlns:a16="http://schemas.microsoft.com/office/drawing/2014/main" id="{E2707747-037F-E356-A7C5-65034235BFBF}"/>
                    </a:ext>
                  </a:extLst>
                </p:cNvPr>
                <p:cNvSpPr/>
                <p:nvPr/>
              </p:nvSpPr>
              <p:spPr>
                <a:xfrm>
                  <a:off x="3363823"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1</a:t>
                  </a:r>
                  <a:endParaRPr lang="ko-KR" altLang="en-US" sz="1200">
                    <a:solidFill>
                      <a:schemeClr val="tx1"/>
                    </a:solidFill>
                  </a:endParaRPr>
                </a:p>
              </p:txBody>
            </p:sp>
            <p:sp>
              <p:nvSpPr>
                <p:cNvPr id="22" name="TextBox 21">
                  <a:extLst>
                    <a:ext uri="{FF2B5EF4-FFF2-40B4-BE49-F238E27FC236}">
                      <a16:creationId xmlns:a16="http://schemas.microsoft.com/office/drawing/2014/main" id="{CD74E474-A693-D034-6C76-1FAE970BE9B6}"/>
                    </a:ext>
                  </a:extLst>
                </p:cNvPr>
                <p:cNvSpPr txBox="1"/>
                <p:nvPr/>
              </p:nvSpPr>
              <p:spPr>
                <a:xfrm>
                  <a:off x="5468777" y="8444714"/>
                  <a:ext cx="501892" cy="461665"/>
                </a:xfrm>
                <a:prstGeom prst="rect">
                  <a:avLst/>
                </a:prstGeom>
                <a:noFill/>
              </p:spPr>
              <p:txBody>
                <a:bodyPr wrap="square" rtlCol="0">
                  <a:spAutoFit/>
                </a:bodyPr>
                <a:lstStyle/>
                <a:p>
                  <a:pPr algn="ctr"/>
                  <a:r>
                    <a:rPr lang="en-US" altLang="ko-KR" sz="2400"/>
                    <a:t>…</a:t>
                  </a:r>
                  <a:endParaRPr lang="ko-KR" altLang="en-US" sz="2400"/>
                </a:p>
              </p:txBody>
            </p:sp>
            <p:sp>
              <p:nvSpPr>
                <p:cNvPr id="23" name="타원 85">
                  <a:extLst>
                    <a:ext uri="{FF2B5EF4-FFF2-40B4-BE49-F238E27FC236}">
                      <a16:creationId xmlns:a16="http://schemas.microsoft.com/office/drawing/2014/main" id="{6F3C1E62-A1FF-BD8D-B3E8-07D332C6DA2A}"/>
                    </a:ext>
                  </a:extLst>
                </p:cNvPr>
                <p:cNvSpPr/>
                <p:nvPr/>
              </p:nvSpPr>
              <p:spPr>
                <a:xfrm>
                  <a:off x="4416300"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2</a:t>
                  </a:r>
                  <a:endParaRPr lang="ko-KR" altLang="en-US" sz="1200">
                    <a:solidFill>
                      <a:schemeClr val="tx1"/>
                    </a:solidFill>
                  </a:endParaRPr>
                </a:p>
              </p:txBody>
            </p:sp>
            <p:sp>
              <p:nvSpPr>
                <p:cNvPr id="24" name="타원 86">
                  <a:extLst>
                    <a:ext uri="{FF2B5EF4-FFF2-40B4-BE49-F238E27FC236}">
                      <a16:creationId xmlns:a16="http://schemas.microsoft.com/office/drawing/2014/main" id="{CBBFE430-DC42-507B-C7D1-614D40E6105F}"/>
                    </a:ext>
                  </a:extLst>
                </p:cNvPr>
                <p:cNvSpPr/>
                <p:nvPr/>
              </p:nvSpPr>
              <p:spPr>
                <a:xfrm>
                  <a:off x="6084168"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K</a:t>
                  </a:r>
                  <a:endParaRPr lang="ko-KR" altLang="en-US" sz="1200">
                    <a:solidFill>
                      <a:schemeClr val="tx1"/>
                    </a:solidFill>
                  </a:endParaRPr>
                </a:p>
              </p:txBody>
            </p:sp>
          </p:grpSp>
        </p:grpSp>
        <p:cxnSp>
          <p:nvCxnSpPr>
            <p:cNvPr id="30" name="직선 화살표 연결선 72">
              <a:extLst>
                <a:ext uri="{FF2B5EF4-FFF2-40B4-BE49-F238E27FC236}">
                  <a16:creationId xmlns:a16="http://schemas.microsoft.com/office/drawing/2014/main" id="{021CC853-9D7A-5A7B-35D8-3FE5C6B46699}"/>
                </a:ext>
              </a:extLst>
            </p:cNvPr>
            <p:cNvCxnSpPr>
              <a:cxnSpLocks/>
            </p:cNvCxnSpPr>
            <p:nvPr/>
          </p:nvCxnSpPr>
          <p:spPr>
            <a:xfrm>
              <a:off x="13814099" y="6798585"/>
              <a:ext cx="15040" cy="89096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71D46D4A-6628-6400-30A5-A50A2984A4FD}"/>
                </a:ext>
              </a:extLst>
            </p:cNvPr>
            <p:cNvSpPr/>
            <p:nvPr/>
          </p:nvSpPr>
          <p:spPr>
            <a:xfrm>
              <a:off x="10903618" y="3383881"/>
              <a:ext cx="6000750" cy="5594684"/>
            </a:xfrm>
            <a:prstGeom prst="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407993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30" name="TextBox 30"/>
          <p:cNvSpPr txBox="1"/>
          <p:nvPr/>
        </p:nvSpPr>
        <p:spPr>
          <a:xfrm>
            <a:off x="1028700" y="857250"/>
            <a:ext cx="5059131" cy="1102866"/>
          </a:xfrm>
          <a:prstGeom prst="rect">
            <a:avLst/>
          </a:prstGeom>
        </p:spPr>
        <p:txBody>
          <a:bodyPr lIns="0" tIns="0" rIns="0" bIns="0" rtlCol="0" anchor="t">
            <a:spAutoFit/>
          </a:bodyPr>
          <a:lstStyle/>
          <a:p>
            <a:pPr>
              <a:lnSpc>
                <a:spcPts val="8640"/>
              </a:lnSpc>
            </a:pPr>
            <a:r>
              <a:rPr lang="ko-KR" altLang="en-US" sz="7200" dirty="0">
                <a:ea typeface="Do Hyeon Bold"/>
              </a:rPr>
              <a:t>전체 계획</a:t>
            </a:r>
            <a:endParaRPr lang="en-US" sz="7200" dirty="0">
              <a:ea typeface="Do Hyeon Bold"/>
            </a:endParaRPr>
          </a:p>
        </p:txBody>
      </p:sp>
      <p:graphicFrame>
        <p:nvGraphicFramePr>
          <p:cNvPr id="2" name="표 1">
            <a:extLst>
              <a:ext uri="{FF2B5EF4-FFF2-40B4-BE49-F238E27FC236}">
                <a16:creationId xmlns:a16="http://schemas.microsoft.com/office/drawing/2014/main" id="{DEBC46F3-0055-2D34-4D39-AEF8B7B19D5F}"/>
              </a:ext>
            </a:extLst>
          </p:cNvPr>
          <p:cNvGraphicFramePr>
            <a:graphicFrameLocks noGrp="1"/>
          </p:cNvGraphicFramePr>
          <p:nvPr>
            <p:extLst>
              <p:ext uri="{D42A27DB-BD31-4B8C-83A1-F6EECF244321}">
                <p14:modId xmlns:p14="http://schemas.microsoft.com/office/powerpoint/2010/main" val="3601061895"/>
              </p:ext>
            </p:extLst>
          </p:nvPr>
        </p:nvGraphicFramePr>
        <p:xfrm>
          <a:off x="1028700" y="3009900"/>
          <a:ext cx="17030700" cy="2316480"/>
        </p:xfrm>
        <a:graphic>
          <a:graphicData uri="http://schemas.openxmlformats.org/drawingml/2006/table">
            <a:tbl>
              <a:tblPr firstRow="1" bandRow="1">
                <a:tableStyleId>{21E4AEA4-8DFA-4A89-87EB-49C32662AFE0}</a:tableStyleId>
              </a:tblPr>
              <a:tblGrid>
                <a:gridCol w="2838450">
                  <a:extLst>
                    <a:ext uri="{9D8B030D-6E8A-4147-A177-3AD203B41FA5}">
                      <a16:colId xmlns:a16="http://schemas.microsoft.com/office/drawing/2014/main" val="2409656732"/>
                    </a:ext>
                  </a:extLst>
                </a:gridCol>
                <a:gridCol w="2838450">
                  <a:extLst>
                    <a:ext uri="{9D8B030D-6E8A-4147-A177-3AD203B41FA5}">
                      <a16:colId xmlns:a16="http://schemas.microsoft.com/office/drawing/2014/main" val="22587800"/>
                    </a:ext>
                  </a:extLst>
                </a:gridCol>
                <a:gridCol w="5676900">
                  <a:extLst>
                    <a:ext uri="{9D8B030D-6E8A-4147-A177-3AD203B41FA5}">
                      <a16:colId xmlns:a16="http://schemas.microsoft.com/office/drawing/2014/main" val="1430884755"/>
                    </a:ext>
                  </a:extLst>
                </a:gridCol>
                <a:gridCol w="5676900">
                  <a:extLst>
                    <a:ext uri="{9D8B030D-6E8A-4147-A177-3AD203B41FA5}">
                      <a16:colId xmlns:a16="http://schemas.microsoft.com/office/drawing/2014/main" val="730479043"/>
                    </a:ext>
                  </a:extLst>
                </a:gridCol>
              </a:tblGrid>
              <a:tr h="192097">
                <a:tc gridSpan="2">
                  <a:txBody>
                    <a:bodyPr/>
                    <a:lstStyle/>
                    <a:p>
                      <a:pPr algn="ctr" latinLnBrk="1"/>
                      <a:r>
                        <a:rPr lang="en-US" altLang="ko-KR" sz="3200" dirty="0"/>
                        <a:t>1</a:t>
                      </a:r>
                      <a:r>
                        <a:rPr lang="ko-KR" altLang="en-US" sz="3200" dirty="0"/>
                        <a:t>학기</a:t>
                      </a:r>
                    </a:p>
                  </a:txBody>
                  <a:tcPr/>
                </a:tc>
                <a:tc hMerge="1">
                  <a:txBody>
                    <a:bodyPr/>
                    <a:lstStyle/>
                    <a:p>
                      <a:pPr latinLnBrk="1"/>
                      <a:endParaRPr lang="ko-KR" altLang="en-US"/>
                    </a:p>
                  </a:txBody>
                  <a:tcPr/>
                </a:tc>
                <a:tc>
                  <a:txBody>
                    <a:bodyPr/>
                    <a:lstStyle/>
                    <a:p>
                      <a:pPr algn="ctr" latinLnBrk="1"/>
                      <a:r>
                        <a:rPr lang="ko-KR" altLang="en-US" sz="3200" dirty="0"/>
                        <a:t>여름방학</a:t>
                      </a:r>
                    </a:p>
                  </a:txBody>
                  <a:tcPr/>
                </a:tc>
                <a:tc>
                  <a:txBody>
                    <a:bodyPr/>
                    <a:lstStyle/>
                    <a:p>
                      <a:pPr algn="ctr" latinLnBrk="1"/>
                      <a:r>
                        <a:rPr lang="en-US" altLang="ko-KR" sz="3200" dirty="0"/>
                        <a:t>2</a:t>
                      </a:r>
                      <a:r>
                        <a:rPr lang="ko-KR" altLang="en-US" sz="3200" dirty="0"/>
                        <a:t>학기</a:t>
                      </a:r>
                    </a:p>
                  </a:txBody>
                  <a:tcPr/>
                </a:tc>
                <a:extLst>
                  <a:ext uri="{0D108BD9-81ED-4DB2-BD59-A6C34878D82A}">
                    <a16:rowId xmlns:a16="http://schemas.microsoft.com/office/drawing/2014/main" val="2219584019"/>
                  </a:ext>
                </a:extLst>
              </a:tr>
              <a:tr h="910769">
                <a:tc>
                  <a:txBody>
                    <a:bodyPr/>
                    <a:lstStyle/>
                    <a:p>
                      <a:pPr marL="0" marR="0" lvl="0" indent="0" algn="ctr" defTabSz="914400" rtl="0" eaLnBrk="1" fontAlgn="auto" latinLnBrk="1" hangingPunct="1">
                        <a:lnSpc>
                          <a:spcPct val="250000"/>
                        </a:lnSpc>
                        <a:spcBef>
                          <a:spcPts val="0"/>
                        </a:spcBef>
                        <a:spcAft>
                          <a:spcPts val="0"/>
                        </a:spcAft>
                        <a:buClrTx/>
                        <a:buSzTx/>
                        <a:buFontTx/>
                        <a:buNone/>
                        <a:tabLst/>
                        <a:defRPr/>
                      </a:pPr>
                      <a:r>
                        <a:rPr lang="en-US" altLang="ko-KR" sz="3600" dirty="0">
                          <a:solidFill>
                            <a:schemeClr val="tx1"/>
                          </a:solidFill>
                        </a:rPr>
                        <a:t>BPR-MF </a:t>
                      </a:r>
                      <a:r>
                        <a:rPr lang="ko-KR" altLang="en-US" sz="3600" dirty="0">
                          <a:solidFill>
                            <a:schemeClr val="tx1"/>
                          </a:solidFill>
                        </a:rPr>
                        <a:t>구현 </a:t>
                      </a:r>
                    </a:p>
                    <a:p>
                      <a:pPr algn="ctr" latinLnBrk="1">
                        <a:lnSpc>
                          <a:spcPct val="100000"/>
                        </a:lnSpc>
                      </a:pPr>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3200" dirty="0">
                          <a:solidFill>
                            <a:schemeClr val="tx1"/>
                          </a:solidFill>
                        </a:rPr>
                        <a:t>모델 성능개선 및 </a:t>
                      </a:r>
                      <a:endParaRPr lang="en-US" altLang="ko-KR" sz="3200" dirty="0">
                        <a:solidFill>
                          <a:schemeClr val="tx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3200" dirty="0">
                          <a:solidFill>
                            <a:schemeClr val="tx1"/>
                          </a:solidFill>
                        </a:rPr>
                        <a:t>그래프 시각화</a:t>
                      </a:r>
                      <a:endParaRPr lang="en-US" altLang="ko-KR" sz="3200" dirty="0">
                        <a:solidFill>
                          <a:schemeClr val="tx1"/>
                        </a:solidFill>
                      </a:endParaRPr>
                    </a:p>
                  </a:txBody>
                  <a:tcPr/>
                </a:tc>
                <a:tc>
                  <a:txBody>
                    <a:bodyPr/>
                    <a:lstStyle/>
                    <a:p>
                      <a:pPr algn="ctr" latinLnBrk="1">
                        <a:lnSpc>
                          <a:spcPct val="150000"/>
                        </a:lnSpc>
                      </a:pPr>
                      <a:r>
                        <a:rPr lang="ko-KR" altLang="en-US" sz="2800" dirty="0"/>
                        <a:t>음식점 추천 서비스 웹 개발</a:t>
                      </a:r>
                      <a:endParaRPr lang="en-US" altLang="ko-KR" sz="2800" dirty="0"/>
                    </a:p>
                    <a:p>
                      <a:pPr algn="ctr" latinLnBrk="1">
                        <a:lnSpc>
                          <a:spcPct val="150000"/>
                        </a:lnSpc>
                      </a:pPr>
                      <a:r>
                        <a:rPr lang="ko-KR" altLang="en-US" sz="2800" dirty="0"/>
                        <a:t>화면 </a:t>
                      </a:r>
                      <a:r>
                        <a:rPr lang="en-US" altLang="ko-KR" sz="2800" dirty="0"/>
                        <a:t>UI </a:t>
                      </a:r>
                      <a:r>
                        <a:rPr lang="ko-KR" altLang="en-US" sz="2800" dirty="0"/>
                        <a:t>구성 및 </a:t>
                      </a:r>
                      <a:r>
                        <a:rPr lang="ko-KR" altLang="en-US" sz="2800" dirty="0" err="1"/>
                        <a:t>백엔드</a:t>
                      </a:r>
                      <a:r>
                        <a:rPr lang="ko-KR" altLang="en-US" sz="2800" dirty="0"/>
                        <a:t> 서버 준비</a:t>
                      </a:r>
                      <a:endParaRPr lang="en-US" altLang="ko-KR" sz="2800" dirty="0"/>
                    </a:p>
                  </a:txBody>
                  <a:tcPr/>
                </a:tc>
                <a:tc>
                  <a:txBody>
                    <a:bodyPr/>
                    <a:lstStyle/>
                    <a:p>
                      <a:pPr algn="ctr" latinLnBrk="1">
                        <a:lnSpc>
                          <a:spcPct val="100000"/>
                        </a:lnSpc>
                      </a:pPr>
                      <a:r>
                        <a:rPr lang="ko-KR" altLang="en-US" sz="3200" dirty="0"/>
                        <a:t>음식점 추천 로드맵 및 </a:t>
                      </a:r>
                      <a:endParaRPr lang="en-US" altLang="ko-KR" sz="3200" dirty="0"/>
                    </a:p>
                    <a:p>
                      <a:pPr algn="ctr" latinLnBrk="1">
                        <a:lnSpc>
                          <a:spcPct val="100000"/>
                        </a:lnSpc>
                      </a:pPr>
                      <a:r>
                        <a:rPr lang="ko-KR" altLang="en-US" sz="3200" dirty="0"/>
                        <a:t>지도 시각화 등과 같은</a:t>
                      </a:r>
                      <a:endParaRPr lang="en-US" altLang="ko-KR" sz="3200" dirty="0"/>
                    </a:p>
                    <a:p>
                      <a:pPr algn="ctr" latinLnBrk="1">
                        <a:lnSpc>
                          <a:spcPct val="100000"/>
                        </a:lnSpc>
                      </a:pPr>
                      <a:r>
                        <a:rPr lang="ko-KR" altLang="en-US" sz="3200" dirty="0"/>
                        <a:t>기능 추가</a:t>
                      </a:r>
                    </a:p>
                  </a:txBody>
                  <a:tcPr/>
                </a:tc>
                <a:extLst>
                  <a:ext uri="{0D108BD9-81ED-4DB2-BD59-A6C34878D82A}">
                    <a16:rowId xmlns:a16="http://schemas.microsoft.com/office/drawing/2014/main" val="131490438"/>
                  </a:ext>
                </a:extLst>
              </a:tr>
            </a:tbl>
          </a:graphicData>
        </a:graphic>
      </p:graphicFrame>
    </p:spTree>
    <p:extLst>
      <p:ext uri="{BB962C8B-B14F-4D97-AF65-F5344CB8AC3E}">
        <p14:creationId xmlns:p14="http://schemas.microsoft.com/office/powerpoint/2010/main" val="220465814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7330462" y="3095390"/>
            <a:ext cx="3627077" cy="1455664"/>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545454"/>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9144000" y="4870303"/>
            <a:ext cx="0" cy="1235940"/>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6" name="TextBox 6"/>
          <p:cNvSpPr txBox="1"/>
          <p:nvPr/>
        </p:nvSpPr>
        <p:spPr>
          <a:xfrm>
            <a:off x="8137978" y="3339035"/>
            <a:ext cx="2012044" cy="863600"/>
          </a:xfrm>
          <a:prstGeom prst="rect">
            <a:avLst/>
          </a:prstGeom>
        </p:spPr>
        <p:txBody>
          <a:bodyPr lIns="0" tIns="0" rIns="0" bIns="0" rtlCol="0" anchor="t">
            <a:spAutoFit/>
          </a:bodyPr>
          <a:lstStyle/>
          <a:p>
            <a:pPr algn="ctr">
              <a:lnSpc>
                <a:spcPts val="7000"/>
              </a:lnSpc>
            </a:pPr>
            <a:r>
              <a:rPr lang="en-US" sz="5000">
                <a:solidFill>
                  <a:srgbClr val="FFFFFF"/>
                </a:solidFill>
                <a:latin typeface="TDTD고딕 Bold"/>
              </a:rPr>
              <a:t>Q&amp;A</a:t>
            </a:r>
          </a:p>
        </p:txBody>
      </p:sp>
      <p:sp>
        <p:nvSpPr>
          <p:cNvPr id="7" name="TextBox 7"/>
          <p:cNvSpPr txBox="1"/>
          <p:nvPr/>
        </p:nvSpPr>
        <p:spPr>
          <a:xfrm>
            <a:off x="7431503" y="6363418"/>
            <a:ext cx="3424994" cy="523875"/>
          </a:xfrm>
          <a:prstGeom prst="rect">
            <a:avLst/>
          </a:prstGeom>
        </p:spPr>
        <p:txBody>
          <a:bodyPr lIns="0" tIns="0" rIns="0" bIns="0" rtlCol="0" anchor="t">
            <a:spAutoFit/>
          </a:bodyPr>
          <a:lstStyle/>
          <a:p>
            <a:pPr algn="ctr">
              <a:lnSpc>
                <a:spcPts val="4200"/>
              </a:lnSpc>
            </a:pPr>
            <a:r>
              <a:rPr lang="en-US" sz="3000">
                <a:solidFill>
                  <a:srgbClr val="795635"/>
                </a:solidFill>
                <a:ea typeface="TDTD고딕 Bold"/>
              </a:rPr>
              <a:t>질문 및 토론</a:t>
            </a:r>
          </a:p>
        </p:txBody>
      </p:sp>
      <p:sp>
        <p:nvSpPr>
          <p:cNvPr id="9" name="TextBox 9"/>
          <p:cNvSpPr txBox="1"/>
          <p:nvPr/>
        </p:nvSpPr>
        <p:spPr>
          <a:xfrm>
            <a:off x="7330462" y="2082909"/>
            <a:ext cx="1380868" cy="1501088"/>
          </a:xfrm>
          <a:prstGeom prst="rect">
            <a:avLst/>
          </a:prstGeom>
        </p:spPr>
        <p:txBody>
          <a:bodyPr lIns="0" tIns="0" rIns="0" bIns="0" rtlCol="0" anchor="t">
            <a:spAutoFit/>
          </a:bodyPr>
          <a:lstStyle/>
          <a:p>
            <a:pPr>
              <a:lnSpc>
                <a:spcPts val="12187"/>
              </a:lnSpc>
            </a:pPr>
            <a:r>
              <a:rPr lang="en-US" sz="8705">
                <a:solidFill>
                  <a:srgbClr val="545454"/>
                </a:solidFill>
                <a:latin typeface="TDTD고딕 Bold"/>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5934147" y="3295666"/>
            <a:ext cx="6559945" cy="1395371"/>
            <a:chOff x="0" y="0"/>
            <a:chExt cx="3821151" cy="812800"/>
          </a:xfrm>
        </p:grpSpPr>
        <p:sp>
          <p:nvSpPr>
            <p:cNvPr id="3" name="Freeform 3"/>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4" name="TextBox 4"/>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864027" y="2827508"/>
            <a:ext cx="6559945" cy="1395371"/>
            <a:chOff x="0" y="0"/>
            <a:chExt cx="3821151" cy="812800"/>
          </a:xfrm>
        </p:grpSpPr>
        <p:sp>
          <p:nvSpPr>
            <p:cNvPr id="6" name="Freeform 6"/>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FFFFFF"/>
            </a:solidFill>
          </p:spPr>
          <p:txBody>
            <a:bodyPr/>
            <a:lstStyle/>
            <a:p>
              <a:endParaRPr lang="ko-KR" altLang="en-US"/>
            </a:p>
          </p:txBody>
        </p:sp>
        <p:sp>
          <p:nvSpPr>
            <p:cNvPr id="7" name="TextBox 7"/>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793908" y="2945601"/>
            <a:ext cx="6700185" cy="1047750"/>
          </a:xfrm>
          <a:prstGeom prst="rect">
            <a:avLst/>
          </a:prstGeom>
        </p:spPr>
        <p:txBody>
          <a:bodyPr lIns="0" tIns="0" rIns="0" bIns="0" rtlCol="0" anchor="t">
            <a:spAutoFit/>
          </a:bodyPr>
          <a:lstStyle/>
          <a:p>
            <a:pPr algn="ctr">
              <a:lnSpc>
                <a:spcPts val="8400"/>
              </a:lnSpc>
            </a:pPr>
            <a:r>
              <a:rPr lang="en-US" sz="6000">
                <a:solidFill>
                  <a:srgbClr val="AB8A66"/>
                </a:solidFill>
                <a:ea typeface="TDTD고딕 Bold"/>
              </a:rPr>
              <a:t>감사합니다</a:t>
            </a:r>
          </a:p>
        </p:txBody>
      </p:sp>
      <p:sp>
        <p:nvSpPr>
          <p:cNvPr id="9" name="TextBox 9"/>
          <p:cNvSpPr txBox="1"/>
          <p:nvPr/>
        </p:nvSpPr>
        <p:spPr>
          <a:xfrm>
            <a:off x="2822108" y="5032890"/>
            <a:ext cx="12643785" cy="1892299"/>
          </a:xfrm>
          <a:prstGeom prst="rect">
            <a:avLst/>
          </a:prstGeom>
        </p:spPr>
        <p:txBody>
          <a:bodyPr lIns="0" tIns="0" rIns="0" bIns="0" rtlCol="0" anchor="t">
            <a:spAutoFit/>
          </a:bodyPr>
          <a:lstStyle/>
          <a:p>
            <a:pPr algn="ctr">
              <a:lnSpc>
                <a:spcPts val="15400"/>
              </a:lnSpc>
            </a:pPr>
            <a:r>
              <a:rPr lang="en-US" sz="11000">
                <a:solidFill>
                  <a:srgbClr val="795635"/>
                </a:solidFill>
                <a:latin typeface="TDTD고딕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438400" y="7488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05107" y="513382"/>
            <a:ext cx="1380868" cy="1501088"/>
          </a:xfrm>
          <a:prstGeom prst="rect">
            <a:avLst/>
          </a:prstGeom>
        </p:spPr>
        <p:txBody>
          <a:bodyPr lIns="0" tIns="0" rIns="0" bIns="0" rtlCol="0" anchor="t">
            <a:spAutoFit/>
          </a:bodyPr>
          <a:lstStyle/>
          <a:p>
            <a:pPr>
              <a:lnSpc>
                <a:spcPts val="12187"/>
              </a:lnSpc>
            </a:pPr>
            <a:r>
              <a:rPr lang="en-US" sz="8705">
                <a:solidFill>
                  <a:srgbClr val="795635"/>
                </a:solidFill>
                <a:latin typeface="TDTD고딕 Bold"/>
              </a:rPr>
              <a:t>01</a:t>
            </a:r>
          </a:p>
        </p:txBody>
      </p:sp>
      <p:sp>
        <p:nvSpPr>
          <p:cNvPr id="21" name="TextBox 21"/>
          <p:cNvSpPr txBox="1"/>
          <p:nvPr/>
        </p:nvSpPr>
        <p:spPr>
          <a:xfrm>
            <a:off x="3110210" y="826515"/>
            <a:ext cx="1673913" cy="989123"/>
          </a:xfrm>
          <a:prstGeom prst="rect">
            <a:avLst/>
          </a:prstGeom>
        </p:spPr>
        <p:txBody>
          <a:bodyPr lIns="0" tIns="0" rIns="0" bIns="0" rtlCol="0" anchor="t">
            <a:spAutoFit/>
          </a:bodyPr>
          <a:lstStyle/>
          <a:p>
            <a:pPr algn="ctr">
              <a:lnSpc>
                <a:spcPts val="3926"/>
              </a:lnSpc>
            </a:pPr>
            <a:r>
              <a:rPr lang="en-US" sz="2804" err="1">
                <a:solidFill>
                  <a:srgbClr val="AB8A66"/>
                </a:solidFill>
                <a:ea typeface="TDTD고딕 Bold"/>
              </a:rPr>
              <a:t>프로젝트</a:t>
            </a:r>
            <a:endParaRPr lang="en-US" sz="2804">
              <a:solidFill>
                <a:srgbClr val="AB8A66"/>
              </a:solidFill>
              <a:ea typeface="TDTD고딕 Bold"/>
            </a:endParaRPr>
          </a:p>
          <a:p>
            <a:pPr algn="ctr">
              <a:lnSpc>
                <a:spcPts val="3926"/>
              </a:lnSpc>
            </a:pPr>
            <a:r>
              <a:rPr lang="ko-KR" altLang="en-US" sz="2804">
                <a:solidFill>
                  <a:srgbClr val="AB8A66"/>
                </a:solidFill>
                <a:ea typeface="TDTD고딕 Bold"/>
              </a:rPr>
              <a:t>개발 배경</a:t>
            </a:r>
            <a:endParaRPr lang="en-US" sz="2804">
              <a:solidFill>
                <a:srgbClr val="AB8A66"/>
              </a:solidFill>
              <a:ea typeface="TDTD고딕 Bold"/>
            </a:endParaRPr>
          </a:p>
        </p:txBody>
      </p:sp>
      <p:sp>
        <p:nvSpPr>
          <p:cNvPr id="22" name="TextBox 22"/>
          <p:cNvSpPr txBox="1"/>
          <p:nvPr/>
        </p:nvSpPr>
        <p:spPr>
          <a:xfrm>
            <a:off x="6477000" y="2781300"/>
            <a:ext cx="9753600" cy="1875322"/>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Ø"/>
            </a:pPr>
            <a:r>
              <a:rPr lang="ko-KR" altLang="en-US" sz="2800">
                <a:solidFill>
                  <a:srgbClr val="0070C0"/>
                </a:solidFill>
                <a:latin typeface="TDTD고딕"/>
                <a:ea typeface="TDTD고딕"/>
              </a:rPr>
              <a:t>관광 목적 선택 이유</a:t>
            </a:r>
            <a:r>
              <a:rPr lang="ko-KR" altLang="en-US" sz="2800">
                <a:solidFill>
                  <a:srgbClr val="795635"/>
                </a:solidFill>
                <a:latin typeface="TDTD고딕"/>
                <a:ea typeface="TDTD고딕"/>
              </a:rPr>
              <a:t> </a:t>
            </a:r>
            <a:r>
              <a:rPr lang="en-US" altLang="ko-KR" sz="2800">
                <a:solidFill>
                  <a:srgbClr val="795635"/>
                </a:solidFill>
                <a:latin typeface="TDTD고딕"/>
                <a:ea typeface="TDTD고딕"/>
              </a:rPr>
              <a:t>–- </a:t>
            </a:r>
            <a:r>
              <a:rPr lang="ko-KR" altLang="en-US" sz="2800">
                <a:solidFill>
                  <a:srgbClr val="795635"/>
                </a:solidFill>
                <a:latin typeface="TDTD고딕"/>
                <a:ea typeface="TDTD고딕"/>
              </a:rPr>
              <a:t>음식이 </a:t>
            </a:r>
            <a:r>
              <a:rPr lang="en-US" altLang="ko-KR" sz="2800">
                <a:solidFill>
                  <a:srgbClr val="795635"/>
                </a:solidFill>
                <a:latin typeface="TDTD고딕"/>
                <a:ea typeface="TDTD고딕"/>
              </a:rPr>
              <a:t>61.1%</a:t>
            </a:r>
            <a:r>
              <a:rPr lang="ko-KR" altLang="en-US" sz="2800">
                <a:solidFill>
                  <a:srgbClr val="795635"/>
                </a:solidFill>
                <a:latin typeface="TDTD고딕"/>
                <a:ea typeface="TDTD고딕"/>
              </a:rPr>
              <a:t>로 가장 높음</a:t>
            </a:r>
            <a:endParaRPr lang="en-US" altLang="ko-KR" sz="2800">
              <a:solidFill>
                <a:srgbClr val="795635"/>
              </a:solidFill>
              <a:latin typeface="TDTD고딕"/>
              <a:ea typeface="TDTD고딕"/>
            </a:endParaRPr>
          </a:p>
          <a:p>
            <a:pPr marL="914400" lvl="1" indent="-457200" algn="just">
              <a:lnSpc>
                <a:spcPct val="150000"/>
              </a:lnSpc>
              <a:buFont typeface="Arial" panose="020B0604020202020204" pitchFamily="34" charset="0"/>
              <a:buChar char="•"/>
            </a:pPr>
            <a:r>
              <a:rPr lang="ko-KR" altLang="en-US" sz="2800">
                <a:solidFill>
                  <a:srgbClr val="795635"/>
                </a:solidFill>
                <a:latin typeface="TDTD고딕"/>
                <a:ea typeface="TDTD고딕"/>
              </a:rPr>
              <a:t>부산에서의 관광 주된 목적이 </a:t>
            </a:r>
            <a:r>
              <a:rPr lang="ko-KR" altLang="en-US" sz="2800" err="1">
                <a:solidFill>
                  <a:srgbClr val="795635"/>
                </a:solidFill>
                <a:latin typeface="TDTD고딕"/>
                <a:ea typeface="TDTD고딕"/>
              </a:rPr>
              <a:t>맛집탐방인</a:t>
            </a:r>
            <a:r>
              <a:rPr lang="ko-KR" altLang="en-US" sz="2800">
                <a:solidFill>
                  <a:srgbClr val="795635"/>
                </a:solidFill>
                <a:latin typeface="TDTD고딕"/>
                <a:ea typeface="TDTD고딕"/>
              </a:rPr>
              <a:t> 것 을 알 수 있음</a:t>
            </a:r>
            <a:endParaRPr lang="en-US" altLang="ko-KR" sz="2800">
              <a:solidFill>
                <a:srgbClr val="795635"/>
              </a:solidFill>
              <a:latin typeface="TDTD고딕"/>
              <a:ea typeface="TDTD고딕"/>
            </a:endParaRPr>
          </a:p>
          <a:p>
            <a:pPr algn="just">
              <a:lnSpc>
                <a:spcPct val="150000"/>
              </a:lnSpc>
            </a:pPr>
            <a:endParaRPr lang="en-US" sz="2800">
              <a:solidFill>
                <a:srgbClr val="795635"/>
              </a:solidFill>
              <a:latin typeface="TDTD고딕"/>
              <a:ea typeface="TDTD고딕"/>
            </a:endParaRPr>
          </a:p>
        </p:txBody>
      </p:sp>
      <p:sp>
        <p:nvSpPr>
          <p:cNvPr id="23" name="AutoShape 23"/>
          <p:cNvSpPr/>
          <p:nvPr/>
        </p:nvSpPr>
        <p:spPr>
          <a:xfrm flipV="1">
            <a:off x="5812317" y="8402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24" name="TextBox 24"/>
          <p:cNvSpPr txBox="1"/>
          <p:nvPr/>
        </p:nvSpPr>
        <p:spPr>
          <a:xfrm>
            <a:off x="6096000" y="991433"/>
            <a:ext cx="6934200" cy="505459"/>
          </a:xfrm>
          <a:prstGeom prst="rect">
            <a:avLst/>
          </a:prstGeom>
        </p:spPr>
        <p:txBody>
          <a:bodyPr wrap="square" lIns="0" tIns="0" rIns="0" bIns="0" rtlCol="0" anchor="t">
            <a:spAutoFit/>
          </a:bodyPr>
          <a:lstStyle/>
          <a:p>
            <a:pPr>
              <a:lnSpc>
                <a:spcPts val="4149"/>
              </a:lnSpc>
            </a:pPr>
            <a:r>
              <a:rPr lang="ko-KR" altLang="en-US" sz="3200">
                <a:solidFill>
                  <a:srgbClr val="795635"/>
                </a:solidFill>
                <a:ea typeface="TDTD고딕 Bold"/>
              </a:rPr>
              <a:t>내</a:t>
            </a:r>
            <a:r>
              <a:rPr lang="en-US" altLang="ko-KR" sz="3200">
                <a:solidFill>
                  <a:srgbClr val="795635"/>
                </a:solidFill>
                <a:ea typeface="TDTD고딕 Bold"/>
              </a:rPr>
              <a:t>·</a:t>
            </a:r>
            <a:r>
              <a:rPr lang="ko-KR" altLang="en-US" sz="3200">
                <a:solidFill>
                  <a:srgbClr val="795635"/>
                </a:solidFill>
                <a:ea typeface="TDTD고딕 Bold"/>
              </a:rPr>
              <a:t>외국인 부산 방문 관광객 트렌드 조사 </a:t>
            </a:r>
            <a:endParaRPr lang="en-US" sz="3200">
              <a:solidFill>
                <a:srgbClr val="795635"/>
              </a:solidFill>
              <a:ea typeface="TDTD고딕 Bold"/>
            </a:endParaRPr>
          </a:p>
        </p:txBody>
      </p:sp>
      <p:pic>
        <p:nvPicPr>
          <p:cNvPr id="27" name="그림 26">
            <a:extLst>
              <a:ext uri="{FF2B5EF4-FFF2-40B4-BE49-F238E27FC236}">
                <a16:creationId xmlns:a16="http://schemas.microsoft.com/office/drawing/2014/main" id="{E31FD05D-CC5E-9201-6E77-0E9487FA0352}"/>
              </a:ext>
            </a:extLst>
          </p:cNvPr>
          <p:cNvPicPr>
            <a:picLocks noChangeAspect="1"/>
          </p:cNvPicPr>
          <p:nvPr/>
        </p:nvPicPr>
        <p:blipFill>
          <a:blip r:embed="rId2"/>
          <a:stretch>
            <a:fillRect/>
          </a:stretch>
        </p:blipFill>
        <p:spPr>
          <a:xfrm>
            <a:off x="779272" y="2262984"/>
            <a:ext cx="4860000" cy="2925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그림 28">
            <a:extLst>
              <a:ext uri="{FF2B5EF4-FFF2-40B4-BE49-F238E27FC236}">
                <a16:creationId xmlns:a16="http://schemas.microsoft.com/office/drawing/2014/main" id="{D86CD3D9-57A8-5FA3-F25E-48D52BB03E81}"/>
              </a:ext>
            </a:extLst>
          </p:cNvPr>
          <p:cNvPicPr>
            <a:picLocks noChangeAspect="1"/>
          </p:cNvPicPr>
          <p:nvPr/>
        </p:nvPicPr>
        <p:blipFill>
          <a:blip r:embed="rId3"/>
          <a:stretch>
            <a:fillRect/>
          </a:stretch>
        </p:blipFill>
        <p:spPr>
          <a:xfrm>
            <a:off x="829295" y="6057900"/>
            <a:ext cx="4680000" cy="366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AutoShape 6">
            <a:extLst>
              <a:ext uri="{FF2B5EF4-FFF2-40B4-BE49-F238E27FC236}">
                <a16:creationId xmlns:a16="http://schemas.microsoft.com/office/drawing/2014/main" id="{2E443603-8C9E-768A-CA5C-E52FA6D98E3E}"/>
              </a:ext>
            </a:extLst>
          </p:cNvPr>
          <p:cNvSpPr/>
          <p:nvPr/>
        </p:nvSpPr>
        <p:spPr>
          <a:xfrm>
            <a:off x="6477000" y="5630379"/>
            <a:ext cx="10744200" cy="46521"/>
          </a:xfrm>
          <a:prstGeom prst="line">
            <a:avLst/>
          </a:prstGeom>
          <a:ln w="19050" cap="flat">
            <a:solidFill>
              <a:srgbClr val="795635"/>
            </a:solidFill>
            <a:prstDash val="solid"/>
            <a:headEnd type="none" w="sm" len="sm"/>
            <a:tailEnd type="none" w="sm" len="sm"/>
          </a:ln>
        </p:spPr>
        <p:txBody>
          <a:bodyPr/>
          <a:lstStyle/>
          <a:p>
            <a:endParaRPr lang="ko-KR" altLang="en-US"/>
          </a:p>
        </p:txBody>
      </p:sp>
      <p:sp>
        <p:nvSpPr>
          <p:cNvPr id="31" name="TextBox 22">
            <a:extLst>
              <a:ext uri="{FF2B5EF4-FFF2-40B4-BE49-F238E27FC236}">
                <a16:creationId xmlns:a16="http://schemas.microsoft.com/office/drawing/2014/main" id="{35A144C9-F82B-6579-86F9-51D80089C10D}"/>
              </a:ext>
            </a:extLst>
          </p:cNvPr>
          <p:cNvSpPr txBox="1"/>
          <p:nvPr/>
        </p:nvSpPr>
        <p:spPr>
          <a:xfrm>
            <a:off x="6477000" y="7124700"/>
            <a:ext cx="8763000" cy="1875322"/>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Ø"/>
            </a:pPr>
            <a:r>
              <a:rPr lang="ko-KR" altLang="en-US" sz="2800">
                <a:solidFill>
                  <a:srgbClr val="0070C0"/>
                </a:solidFill>
                <a:latin typeface="TDTD고딕"/>
                <a:ea typeface="TDTD고딕"/>
              </a:rPr>
              <a:t>주요 관광 활동 </a:t>
            </a:r>
            <a:r>
              <a:rPr lang="en-US" altLang="ko-KR" sz="2800">
                <a:solidFill>
                  <a:srgbClr val="795635"/>
                </a:solidFill>
                <a:latin typeface="TDTD고딕"/>
                <a:ea typeface="TDTD고딕"/>
              </a:rPr>
              <a:t>- </a:t>
            </a:r>
            <a:r>
              <a:rPr lang="ko-KR" altLang="en-US" sz="2800" err="1">
                <a:solidFill>
                  <a:srgbClr val="795635"/>
                </a:solidFill>
                <a:latin typeface="TDTD고딕"/>
                <a:ea typeface="TDTD고딕"/>
              </a:rPr>
              <a:t>맛집탐방이</a:t>
            </a:r>
            <a:r>
              <a:rPr lang="ko-KR" altLang="en-US" sz="2800">
                <a:solidFill>
                  <a:srgbClr val="795635"/>
                </a:solidFill>
                <a:latin typeface="TDTD고딕"/>
                <a:ea typeface="TDTD고딕"/>
              </a:rPr>
              <a:t> </a:t>
            </a:r>
            <a:r>
              <a:rPr lang="en-US" altLang="ko-KR" sz="2800">
                <a:solidFill>
                  <a:srgbClr val="795635"/>
                </a:solidFill>
                <a:latin typeface="TDTD고딕"/>
                <a:ea typeface="TDTD고딕"/>
              </a:rPr>
              <a:t>78.5%</a:t>
            </a:r>
            <a:r>
              <a:rPr lang="ko-KR" altLang="en-US" sz="2800">
                <a:solidFill>
                  <a:srgbClr val="795635"/>
                </a:solidFill>
                <a:latin typeface="TDTD고딕"/>
                <a:ea typeface="TDTD고딕"/>
              </a:rPr>
              <a:t>로 가장 높음</a:t>
            </a:r>
            <a:endParaRPr lang="en-US" altLang="ko-KR" sz="2800">
              <a:solidFill>
                <a:srgbClr val="795635"/>
              </a:solidFill>
              <a:latin typeface="TDTD고딕"/>
              <a:ea typeface="TDTD고딕"/>
            </a:endParaRPr>
          </a:p>
          <a:p>
            <a:pPr marL="914400" lvl="1" indent="-457200" algn="just">
              <a:lnSpc>
                <a:spcPct val="150000"/>
              </a:lnSpc>
              <a:buFont typeface="Arial" panose="020B0604020202020204" pitchFamily="34" charset="0"/>
              <a:buChar char="•"/>
            </a:pPr>
            <a:r>
              <a:rPr lang="ko-KR" altLang="en-US" sz="2800">
                <a:solidFill>
                  <a:srgbClr val="795635"/>
                </a:solidFill>
                <a:latin typeface="TDTD고딕"/>
                <a:ea typeface="TDTD고딕"/>
              </a:rPr>
              <a:t>실제 관광 주요 활동이 음식점 </a:t>
            </a:r>
            <a:r>
              <a:rPr lang="ko-KR" altLang="en-US" sz="2800" err="1">
                <a:solidFill>
                  <a:srgbClr val="795635"/>
                </a:solidFill>
                <a:latin typeface="TDTD고딕"/>
                <a:ea typeface="TDTD고딕"/>
              </a:rPr>
              <a:t>이용인것</a:t>
            </a:r>
            <a:r>
              <a:rPr lang="ko-KR" altLang="en-US" sz="2800">
                <a:solidFill>
                  <a:srgbClr val="795635"/>
                </a:solidFill>
                <a:latin typeface="TDTD고딕"/>
                <a:ea typeface="TDTD고딕"/>
              </a:rPr>
              <a:t> 을 알 수 있음</a:t>
            </a:r>
            <a:endParaRPr lang="en-US" altLang="ko-KR" sz="2800">
              <a:solidFill>
                <a:srgbClr val="795635"/>
              </a:solidFill>
              <a:latin typeface="TDTD고딕"/>
              <a:ea typeface="TDTD고딕"/>
            </a:endParaRPr>
          </a:p>
          <a:p>
            <a:pPr marL="457200" indent="-457200" algn="just">
              <a:lnSpc>
                <a:spcPct val="150000"/>
              </a:lnSpc>
              <a:buFont typeface="Wingdings" panose="05000000000000000000" pitchFamily="2" charset="2"/>
              <a:buChar char="Ø"/>
            </a:pPr>
            <a:endParaRPr lang="en-US" sz="2800">
              <a:solidFill>
                <a:srgbClr val="795635"/>
              </a:solidFill>
              <a:latin typeface="TDTD고딕"/>
              <a:ea typeface="TDTD고딕"/>
            </a:endParaRPr>
          </a:p>
        </p:txBody>
      </p:sp>
      <p:sp>
        <p:nvSpPr>
          <p:cNvPr id="34" name="TextBox 33">
            <a:extLst>
              <a:ext uri="{FF2B5EF4-FFF2-40B4-BE49-F238E27FC236}">
                <a16:creationId xmlns:a16="http://schemas.microsoft.com/office/drawing/2014/main" id="{1365F784-C06A-F777-D0AF-B19CA2528F47}"/>
              </a:ext>
            </a:extLst>
          </p:cNvPr>
          <p:cNvSpPr txBox="1"/>
          <p:nvPr/>
        </p:nvSpPr>
        <p:spPr>
          <a:xfrm>
            <a:off x="1828800" y="5363012"/>
            <a:ext cx="3196503" cy="416204"/>
          </a:xfrm>
          <a:prstGeom prst="rect">
            <a:avLst/>
          </a:prstGeom>
        </p:spPr>
        <p:txBody>
          <a:bodyPr wrap="square" lIns="0" tIns="0" rIns="0" bIns="0" rtlCol="0" anchor="t">
            <a:spAutoFit/>
          </a:bodyPr>
          <a:lstStyle>
            <a:defPPr>
              <a:defRPr lang="en-US"/>
            </a:defPPr>
            <a:lvl1pPr marL="457200" indent="-457200" algn="just">
              <a:lnSpc>
                <a:spcPct val="150000"/>
              </a:lnSpc>
              <a:buFont typeface="Wingdings" panose="05000000000000000000" pitchFamily="2" charset="2"/>
              <a:buChar char="Ø"/>
              <a:defRPr sz="2800">
                <a:solidFill>
                  <a:srgbClr val="795635"/>
                </a:solidFill>
                <a:latin typeface="TDTD고딕"/>
                <a:ea typeface="TDTD고딕"/>
              </a:defRPr>
            </a:lvl1pPr>
            <a:lvl2pPr marL="914400" lvl="1" indent="-457200" algn="just">
              <a:lnSpc>
                <a:spcPct val="150000"/>
              </a:lnSpc>
              <a:buFont typeface="Arial" panose="020B0604020202020204" pitchFamily="34" charset="0"/>
              <a:buChar char="•"/>
              <a:defRPr sz="2800">
                <a:solidFill>
                  <a:srgbClr val="795635"/>
                </a:solidFill>
                <a:latin typeface="TDTD고딕"/>
                <a:ea typeface="TDTD고딕"/>
              </a:defRPr>
            </a:lvl2pPr>
          </a:lstStyle>
          <a:p>
            <a:pPr marL="0" indent="0">
              <a:buNone/>
            </a:pPr>
            <a:r>
              <a:rPr lang="en-US" altLang="ko-KR" sz="2000">
                <a:solidFill>
                  <a:schemeClr val="tx1"/>
                </a:solidFill>
              </a:rPr>
              <a:t>2023 </a:t>
            </a:r>
            <a:r>
              <a:rPr lang="ko-KR" altLang="en-US" sz="2000">
                <a:solidFill>
                  <a:schemeClr val="tx1"/>
                </a:solidFill>
              </a:rPr>
              <a:t>부산 방문 실태조사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id="{9666C623-0162-42B6-AF86-8A986DA691CE}"/>
              </a:ext>
            </a:extLst>
          </p:cNvPr>
          <p:cNvGrpSpPr/>
          <p:nvPr/>
        </p:nvGrpSpPr>
        <p:grpSpPr>
          <a:xfrm>
            <a:off x="2433198" y="392486"/>
            <a:ext cx="3017533" cy="1211035"/>
            <a:chOff x="0" y="0"/>
            <a:chExt cx="2025253" cy="812800"/>
          </a:xfrm>
        </p:grpSpPr>
        <p:sp>
          <p:nvSpPr>
            <p:cNvPr id="14" name="Freeform 3">
              <a:extLst>
                <a:ext uri="{FF2B5EF4-FFF2-40B4-BE49-F238E27FC236}">
                  <a16:creationId xmlns:a16="http://schemas.microsoft.com/office/drawing/2014/main" id="{56A194E2-D51F-A8BD-8538-3B63E84309F4}"/>
                </a:ext>
              </a:extLst>
            </p:cNvPr>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15" name="TextBox 4">
              <a:extLst>
                <a:ext uri="{FF2B5EF4-FFF2-40B4-BE49-F238E27FC236}">
                  <a16:creationId xmlns:a16="http://schemas.microsoft.com/office/drawing/2014/main" id="{3D5FAA0C-E7C7-CD10-92C6-678B860299E5}"/>
                </a:ext>
              </a:extLst>
            </p:cNvPr>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5">
            <a:extLst>
              <a:ext uri="{FF2B5EF4-FFF2-40B4-BE49-F238E27FC236}">
                <a16:creationId xmlns:a16="http://schemas.microsoft.com/office/drawing/2014/main" id="{311B39B6-A81F-1CA2-3127-6B336A4A7087}"/>
              </a:ext>
            </a:extLst>
          </p:cNvPr>
          <p:cNvSpPr/>
          <p:nvPr/>
        </p:nvSpPr>
        <p:spPr>
          <a:xfrm flipV="1">
            <a:off x="5852835" y="431343"/>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7" name="TextBox 15">
            <a:extLst>
              <a:ext uri="{FF2B5EF4-FFF2-40B4-BE49-F238E27FC236}">
                <a16:creationId xmlns:a16="http://schemas.microsoft.com/office/drawing/2014/main" id="{636D2797-B99C-2F02-E080-8A85EABA8359}"/>
              </a:ext>
            </a:extLst>
          </p:cNvPr>
          <p:cNvSpPr txBox="1"/>
          <p:nvPr/>
        </p:nvSpPr>
        <p:spPr>
          <a:xfrm>
            <a:off x="3105006" y="717321"/>
            <a:ext cx="1673913" cy="472437"/>
          </a:xfrm>
          <a:prstGeom prst="rect">
            <a:avLst/>
          </a:prstGeom>
        </p:spPr>
        <p:txBody>
          <a:bodyPr lIns="0" tIns="0" rIns="0" bIns="0" rtlCol="0" anchor="t">
            <a:spAutoFit/>
          </a:bodyPr>
          <a:lstStyle/>
          <a:p>
            <a:pPr algn="ctr">
              <a:lnSpc>
                <a:spcPts val="3926"/>
              </a:lnSpc>
            </a:pPr>
            <a:r>
              <a:rPr lang="ko-KR" altLang="en-US" sz="2804">
                <a:solidFill>
                  <a:srgbClr val="AB8A66"/>
                </a:solidFill>
                <a:ea typeface="TDTD고딕 Bold"/>
              </a:rPr>
              <a:t>기술조사</a:t>
            </a:r>
            <a:endParaRPr lang="ko-KR" altLang="en-US" sz="2800" dirty="0">
              <a:solidFill>
                <a:srgbClr val="AB8A66"/>
              </a:solidFill>
              <a:ea typeface="TDTD고딕 Bold"/>
              <a:cs typeface="Calibri"/>
            </a:endParaRPr>
          </a:p>
        </p:txBody>
      </p:sp>
      <p:sp>
        <p:nvSpPr>
          <p:cNvPr id="18" name="TextBox 16">
            <a:extLst>
              <a:ext uri="{FF2B5EF4-FFF2-40B4-BE49-F238E27FC236}">
                <a16:creationId xmlns:a16="http://schemas.microsoft.com/office/drawing/2014/main" id="{0718E5D5-A8F7-6278-5AED-3AE3A0A29289}"/>
              </a:ext>
            </a:extLst>
          </p:cNvPr>
          <p:cNvSpPr txBox="1"/>
          <p:nvPr/>
        </p:nvSpPr>
        <p:spPr>
          <a:xfrm>
            <a:off x="6115135" y="707030"/>
            <a:ext cx="9945899" cy="493020"/>
          </a:xfrm>
          <a:prstGeom prst="rect">
            <a:avLst/>
          </a:prstGeom>
        </p:spPr>
        <p:txBody>
          <a:bodyPr wrap="square" lIns="0" tIns="0" rIns="0" bIns="0" rtlCol="0" anchor="t">
            <a:spAutoFit/>
          </a:bodyPr>
          <a:lstStyle/>
          <a:p>
            <a:pPr>
              <a:lnSpc>
                <a:spcPts val="4149"/>
              </a:lnSpc>
            </a:pPr>
            <a:r>
              <a:rPr lang="ko-KR" altLang="en-US" sz="2950" dirty="0">
                <a:solidFill>
                  <a:srgbClr val="795635"/>
                </a:solidFill>
                <a:latin typeface="Malgun Gothic"/>
                <a:ea typeface="Malgun Gothic"/>
                <a:cs typeface="Calibri"/>
              </a:rPr>
              <a:t>추천</a:t>
            </a:r>
            <a:r>
              <a:rPr lang="en-US" sz="2950" dirty="0">
                <a:solidFill>
                  <a:srgbClr val="795635"/>
                </a:solidFill>
                <a:latin typeface="Malgun Gothic"/>
                <a:ea typeface="TDTD고딕 Bold"/>
                <a:cs typeface="Calibri"/>
              </a:rPr>
              <a:t> </a:t>
            </a:r>
            <a:r>
              <a:rPr lang="ko-KR" altLang="en-US" sz="2950" dirty="0">
                <a:solidFill>
                  <a:srgbClr val="795635"/>
                </a:solidFill>
                <a:latin typeface="Malgun Gothic"/>
                <a:ea typeface="Malgun Gothic"/>
                <a:cs typeface="Calibri"/>
              </a:rPr>
              <a:t>시스템 알고리즘  조사</a:t>
            </a:r>
            <a:endParaRPr lang="en-US" altLang="ko-KR" sz="2950" dirty="0">
              <a:solidFill>
                <a:srgbClr val="795635"/>
              </a:solidFill>
              <a:latin typeface="Malgun Gothic"/>
              <a:ea typeface="Malgun Gothic"/>
              <a:cs typeface="Calibri"/>
            </a:endParaRPr>
          </a:p>
        </p:txBody>
      </p:sp>
      <p:grpSp>
        <p:nvGrpSpPr>
          <p:cNvPr id="5" name="Group 4">
            <a:extLst>
              <a:ext uri="{FF2B5EF4-FFF2-40B4-BE49-F238E27FC236}">
                <a16:creationId xmlns:a16="http://schemas.microsoft.com/office/drawing/2014/main" id="{5171FB03-F4C6-CE5A-CE2B-CFF23EBBA89D}"/>
              </a:ext>
            </a:extLst>
          </p:cNvPr>
          <p:cNvGrpSpPr/>
          <p:nvPr/>
        </p:nvGrpSpPr>
        <p:grpSpPr>
          <a:xfrm>
            <a:off x="251243" y="3521216"/>
            <a:ext cx="4140555" cy="3454341"/>
            <a:chOff x="1454401" y="2077427"/>
            <a:chExt cx="4606778" cy="3454341"/>
          </a:xfrm>
        </p:grpSpPr>
        <p:pic>
          <p:nvPicPr>
            <p:cNvPr id="19" name="그림 18">
              <a:extLst>
                <a:ext uri="{FF2B5EF4-FFF2-40B4-BE49-F238E27FC236}">
                  <a16:creationId xmlns:a16="http://schemas.microsoft.com/office/drawing/2014/main" id="{A6EC1E18-BDF7-6631-6955-B2B8ABC165A2}"/>
                </a:ext>
              </a:extLst>
            </p:cNvPr>
            <p:cNvPicPr>
              <a:picLocks noChangeAspect="1"/>
            </p:cNvPicPr>
            <p:nvPr/>
          </p:nvPicPr>
          <p:blipFill>
            <a:blip r:embed="rId2"/>
            <a:stretch>
              <a:fillRect/>
            </a:stretch>
          </p:blipFill>
          <p:spPr>
            <a:xfrm>
              <a:off x="1454401" y="2818908"/>
              <a:ext cx="4606778" cy="2712860"/>
            </a:xfrm>
            <a:prstGeom prst="rect">
              <a:avLst/>
            </a:prstGeom>
            <a:solidFill>
              <a:srgbClr val="FFF5ED"/>
            </a:solidFill>
            <a:ln w="28575">
              <a:solidFill>
                <a:schemeClr val="tx1"/>
              </a:solidFill>
            </a:ln>
          </p:spPr>
        </p:pic>
        <p:sp>
          <p:nvSpPr>
            <p:cNvPr id="28" name="TextBox 27">
              <a:extLst>
                <a:ext uri="{FF2B5EF4-FFF2-40B4-BE49-F238E27FC236}">
                  <a16:creationId xmlns:a16="http://schemas.microsoft.com/office/drawing/2014/main" id="{168BD303-BEBA-258E-116D-8BE9C1A67274}"/>
                </a:ext>
              </a:extLst>
            </p:cNvPr>
            <p:cNvSpPr txBox="1"/>
            <p:nvPr/>
          </p:nvSpPr>
          <p:spPr>
            <a:xfrm>
              <a:off x="1800337" y="2077427"/>
              <a:ext cx="4052498" cy="461665"/>
            </a:xfrm>
            <a:prstGeom prst="rect">
              <a:avLst/>
            </a:prstGeom>
            <a:noFill/>
          </p:spPr>
          <p:txBody>
            <a:bodyPr wrap="square" rtlCol="0">
              <a:spAutoFit/>
            </a:bodyPr>
            <a:lstStyle/>
            <a:p>
              <a:pPr algn="ctr"/>
              <a:r>
                <a:rPr lang="en-US" altLang="ko-KR" sz="2400"/>
                <a:t>Matrix Factorization(MF)</a:t>
              </a:r>
              <a:endParaRPr lang="ko-KR" altLang="en-US" sz="2400"/>
            </a:p>
          </p:txBody>
        </p:sp>
      </p:grpSp>
      <p:grpSp>
        <p:nvGrpSpPr>
          <p:cNvPr id="4" name="Group 3">
            <a:extLst>
              <a:ext uri="{FF2B5EF4-FFF2-40B4-BE49-F238E27FC236}">
                <a16:creationId xmlns:a16="http://schemas.microsoft.com/office/drawing/2014/main" id="{3848E477-C945-A54C-3B87-089F8008C184}"/>
              </a:ext>
            </a:extLst>
          </p:cNvPr>
          <p:cNvGrpSpPr/>
          <p:nvPr/>
        </p:nvGrpSpPr>
        <p:grpSpPr>
          <a:xfrm>
            <a:off x="4783727" y="3631801"/>
            <a:ext cx="4136481" cy="3343756"/>
            <a:chOff x="9867069" y="2188012"/>
            <a:chExt cx="4136481" cy="3343756"/>
          </a:xfrm>
        </p:grpSpPr>
        <p:pic>
          <p:nvPicPr>
            <p:cNvPr id="20" name="그림 19">
              <a:extLst>
                <a:ext uri="{FF2B5EF4-FFF2-40B4-BE49-F238E27FC236}">
                  <a16:creationId xmlns:a16="http://schemas.microsoft.com/office/drawing/2014/main" id="{25707400-2F8A-099C-FEAA-4827F1339E5E}"/>
                </a:ext>
              </a:extLst>
            </p:cNvPr>
            <p:cNvPicPr>
              <a:picLocks noChangeAspect="1"/>
            </p:cNvPicPr>
            <p:nvPr/>
          </p:nvPicPr>
          <p:blipFill>
            <a:blip r:embed="rId3"/>
            <a:stretch>
              <a:fillRect/>
            </a:stretch>
          </p:blipFill>
          <p:spPr>
            <a:xfrm>
              <a:off x="9867069" y="2822584"/>
              <a:ext cx="4136481" cy="2709184"/>
            </a:xfrm>
            <a:prstGeom prst="rect">
              <a:avLst/>
            </a:prstGeom>
            <a:solidFill>
              <a:srgbClr val="FFF5ED"/>
            </a:solidFill>
            <a:ln w="28575">
              <a:solidFill>
                <a:schemeClr val="tx1"/>
              </a:solidFill>
            </a:ln>
          </p:spPr>
        </p:pic>
        <p:sp>
          <p:nvSpPr>
            <p:cNvPr id="29" name="TextBox 28">
              <a:extLst>
                <a:ext uri="{FF2B5EF4-FFF2-40B4-BE49-F238E27FC236}">
                  <a16:creationId xmlns:a16="http://schemas.microsoft.com/office/drawing/2014/main" id="{20D22E9D-9700-4E2D-A6E5-E2E800EEE266}"/>
                </a:ext>
              </a:extLst>
            </p:cNvPr>
            <p:cNvSpPr txBox="1"/>
            <p:nvPr/>
          </p:nvSpPr>
          <p:spPr>
            <a:xfrm>
              <a:off x="10490817" y="2188012"/>
              <a:ext cx="3102429" cy="461665"/>
            </a:xfrm>
            <a:prstGeom prst="rect">
              <a:avLst/>
            </a:prstGeom>
            <a:noFill/>
          </p:spPr>
          <p:txBody>
            <a:bodyPr wrap="square" rtlCol="0">
              <a:spAutoFit/>
            </a:bodyPr>
            <a:lstStyle/>
            <a:p>
              <a:pPr algn="ctr"/>
              <a:r>
                <a:rPr lang="en-US" altLang="ko-KR" sz="2400"/>
                <a:t>SVD</a:t>
              </a:r>
              <a:endParaRPr lang="ko-KR" altLang="en-US" sz="2400"/>
            </a:p>
          </p:txBody>
        </p:sp>
      </p:grpSp>
      <p:grpSp>
        <p:nvGrpSpPr>
          <p:cNvPr id="3" name="Group 2">
            <a:extLst>
              <a:ext uri="{FF2B5EF4-FFF2-40B4-BE49-F238E27FC236}">
                <a16:creationId xmlns:a16="http://schemas.microsoft.com/office/drawing/2014/main" id="{7C628435-2874-458A-C157-3B11B0D30373}"/>
              </a:ext>
            </a:extLst>
          </p:cNvPr>
          <p:cNvGrpSpPr/>
          <p:nvPr/>
        </p:nvGrpSpPr>
        <p:grpSpPr>
          <a:xfrm>
            <a:off x="9311209" y="3622696"/>
            <a:ext cx="4128150" cy="3359784"/>
            <a:chOff x="4543696" y="6284683"/>
            <a:chExt cx="4714689" cy="3450019"/>
          </a:xfrm>
        </p:grpSpPr>
        <p:pic>
          <p:nvPicPr>
            <p:cNvPr id="21" name="그림 20">
              <a:extLst>
                <a:ext uri="{FF2B5EF4-FFF2-40B4-BE49-F238E27FC236}">
                  <a16:creationId xmlns:a16="http://schemas.microsoft.com/office/drawing/2014/main" id="{97B35300-4A76-E2AA-BF2F-6A676D23F2F6}"/>
                </a:ext>
              </a:extLst>
            </p:cNvPr>
            <p:cNvPicPr>
              <a:picLocks noChangeAspect="1"/>
            </p:cNvPicPr>
            <p:nvPr/>
          </p:nvPicPr>
          <p:blipFill>
            <a:blip r:embed="rId4"/>
            <a:stretch>
              <a:fillRect/>
            </a:stretch>
          </p:blipFill>
          <p:spPr>
            <a:xfrm>
              <a:off x="4543696" y="7023296"/>
              <a:ext cx="4714689" cy="2711406"/>
            </a:xfrm>
            <a:prstGeom prst="rect">
              <a:avLst/>
            </a:prstGeom>
            <a:solidFill>
              <a:srgbClr val="FFF5ED"/>
            </a:solidFill>
            <a:ln w="28575">
              <a:solidFill>
                <a:schemeClr val="tx1"/>
              </a:solidFill>
            </a:ln>
          </p:spPr>
        </p:pic>
        <p:sp>
          <p:nvSpPr>
            <p:cNvPr id="30" name="TextBox 29">
              <a:extLst>
                <a:ext uri="{FF2B5EF4-FFF2-40B4-BE49-F238E27FC236}">
                  <a16:creationId xmlns:a16="http://schemas.microsoft.com/office/drawing/2014/main" id="{0C17F978-28A4-FFC9-847C-083E24403A94}"/>
                </a:ext>
              </a:extLst>
            </p:cNvPr>
            <p:cNvSpPr txBox="1"/>
            <p:nvPr/>
          </p:nvSpPr>
          <p:spPr>
            <a:xfrm>
              <a:off x="5491552" y="6284683"/>
              <a:ext cx="31024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err="1">
                  <a:ln>
                    <a:noFill/>
                  </a:ln>
                  <a:solidFill>
                    <a:prstClr val="black"/>
                  </a:solidFill>
                  <a:effectLst/>
                  <a:uLnTx/>
                  <a:uFillTx/>
                  <a:latin typeface="Calibri"/>
                  <a:ea typeface="맑은 고딕" panose="020B0503020000020004" pitchFamily="50" charset="-127"/>
                  <a:cs typeface="+mn-cs"/>
                </a:rPr>
                <a:t>LightFM</a:t>
              </a:r>
              <a:endPar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grpSp>
      <p:grpSp>
        <p:nvGrpSpPr>
          <p:cNvPr id="2" name="Group 1">
            <a:extLst>
              <a:ext uri="{FF2B5EF4-FFF2-40B4-BE49-F238E27FC236}">
                <a16:creationId xmlns:a16="http://schemas.microsoft.com/office/drawing/2014/main" id="{5D6E2D59-A119-0BF2-824E-944CC0C6AA26}"/>
              </a:ext>
            </a:extLst>
          </p:cNvPr>
          <p:cNvGrpSpPr/>
          <p:nvPr/>
        </p:nvGrpSpPr>
        <p:grpSpPr>
          <a:xfrm>
            <a:off x="13987884" y="3594253"/>
            <a:ext cx="4136481" cy="3388225"/>
            <a:chOff x="9867068" y="6000569"/>
            <a:chExt cx="4136481" cy="3388225"/>
          </a:xfrm>
        </p:grpSpPr>
        <p:pic>
          <p:nvPicPr>
            <p:cNvPr id="22" name="그림 21">
              <a:extLst>
                <a:ext uri="{FF2B5EF4-FFF2-40B4-BE49-F238E27FC236}">
                  <a16:creationId xmlns:a16="http://schemas.microsoft.com/office/drawing/2014/main" id="{C85261A0-7026-FE2D-26C9-97704D3AF867}"/>
                </a:ext>
              </a:extLst>
            </p:cNvPr>
            <p:cNvPicPr>
              <a:picLocks noChangeAspect="1"/>
            </p:cNvPicPr>
            <p:nvPr/>
          </p:nvPicPr>
          <p:blipFill>
            <a:blip r:embed="rId5"/>
            <a:stretch>
              <a:fillRect/>
            </a:stretch>
          </p:blipFill>
          <p:spPr>
            <a:xfrm>
              <a:off x="9867068" y="6677388"/>
              <a:ext cx="4136481" cy="2711406"/>
            </a:xfrm>
            <a:prstGeom prst="rect">
              <a:avLst/>
            </a:prstGeom>
            <a:solidFill>
              <a:srgbClr val="FFF5ED"/>
            </a:solidFill>
            <a:ln w="28575">
              <a:solidFill>
                <a:schemeClr val="tx1"/>
              </a:solidFill>
            </a:ln>
          </p:spPr>
        </p:pic>
        <p:sp>
          <p:nvSpPr>
            <p:cNvPr id="31" name="TextBox 30">
              <a:extLst>
                <a:ext uri="{FF2B5EF4-FFF2-40B4-BE49-F238E27FC236}">
                  <a16:creationId xmlns:a16="http://schemas.microsoft.com/office/drawing/2014/main" id="{C6D347D1-282A-C4D4-B0E9-AB3F5F6D3683}"/>
                </a:ext>
              </a:extLst>
            </p:cNvPr>
            <p:cNvSpPr txBox="1"/>
            <p:nvPr/>
          </p:nvSpPr>
          <p:spPr>
            <a:xfrm>
              <a:off x="10587256" y="6000569"/>
              <a:ext cx="3005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Buffalo(BPR </a:t>
              </a:r>
              <a:r>
                <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모델</a:t>
              </a:r>
              <a:r>
                <a:rPr kumimoji="0" lang="en-US" altLang="ko-KR"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a:t>
              </a:r>
              <a:endPar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grpSp>
      <p:sp>
        <p:nvSpPr>
          <p:cNvPr id="23" name="Rectangle: Rounded Corners 22">
            <a:extLst>
              <a:ext uri="{FF2B5EF4-FFF2-40B4-BE49-F238E27FC236}">
                <a16:creationId xmlns:a16="http://schemas.microsoft.com/office/drawing/2014/main" id="{2D3D21DA-69EF-4C62-CB9D-5D3B3A4C155C}"/>
              </a:ext>
            </a:extLst>
          </p:cNvPr>
          <p:cNvSpPr/>
          <p:nvPr/>
        </p:nvSpPr>
        <p:spPr>
          <a:xfrm>
            <a:off x="105273" y="2299135"/>
            <a:ext cx="9038724" cy="5350565"/>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1110DCA-153C-09AF-F324-389EE6CFD78D}"/>
              </a:ext>
            </a:extLst>
          </p:cNvPr>
          <p:cNvSpPr txBox="1"/>
          <p:nvPr/>
        </p:nvSpPr>
        <p:spPr>
          <a:xfrm>
            <a:off x="3218446" y="2677026"/>
            <a:ext cx="31432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Surprise </a:t>
            </a:r>
            <a:r>
              <a:rPr lang="ko-KR" altLang="en-US" sz="2400" b="1">
                <a:ea typeface="맑은 고딕"/>
                <a:cs typeface="Calibri"/>
              </a:rPr>
              <a:t>라이브러리</a:t>
            </a:r>
          </a:p>
        </p:txBody>
      </p:sp>
    </p:spTree>
    <p:extLst>
      <p:ext uri="{BB962C8B-B14F-4D97-AF65-F5344CB8AC3E}">
        <p14:creationId xmlns:p14="http://schemas.microsoft.com/office/powerpoint/2010/main" val="303831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a:solidFill>
                  <a:srgbClr val="795635"/>
                </a:solidFill>
                <a:latin typeface="Malgun Gothic"/>
                <a:ea typeface="Malgun Gothic"/>
                <a:cs typeface="Calibri"/>
              </a:rPr>
              <a:t>추천 시스템 라이브러리</a:t>
            </a:r>
          </a:p>
        </p:txBody>
      </p:sp>
      <p:grpSp>
        <p:nvGrpSpPr>
          <p:cNvPr id="31" name="Group 30">
            <a:extLst>
              <a:ext uri="{FF2B5EF4-FFF2-40B4-BE49-F238E27FC236}">
                <a16:creationId xmlns:a16="http://schemas.microsoft.com/office/drawing/2014/main" id="{5DF70818-9A92-6A69-1EAD-7D216BCA195C}"/>
              </a:ext>
            </a:extLst>
          </p:cNvPr>
          <p:cNvGrpSpPr/>
          <p:nvPr/>
        </p:nvGrpSpPr>
        <p:grpSpPr>
          <a:xfrm>
            <a:off x="1336698" y="4090738"/>
            <a:ext cx="5069179" cy="5775159"/>
            <a:chOff x="1336698" y="4090738"/>
            <a:chExt cx="5069179" cy="5775159"/>
          </a:xfrm>
        </p:grpSpPr>
        <p:sp>
          <p:nvSpPr>
            <p:cNvPr id="6" name="순서도: 자기 디스크 5">
              <a:extLst>
                <a:ext uri="{FF2B5EF4-FFF2-40B4-BE49-F238E27FC236}">
                  <a16:creationId xmlns:a16="http://schemas.microsoft.com/office/drawing/2014/main" id="{DE59A2CB-C364-5B7A-9AD4-B40DFFEC03B3}"/>
                </a:ext>
              </a:extLst>
            </p:cNvPr>
            <p:cNvSpPr/>
            <p:nvPr/>
          </p:nvSpPr>
          <p:spPr>
            <a:xfrm>
              <a:off x="2833442" y="4090738"/>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Surprise</a:t>
              </a:r>
              <a:endParaRPr lang="en-US" altLang="ko-KR"/>
            </a:p>
          </p:txBody>
        </p:sp>
        <p:sp>
          <p:nvSpPr>
            <p:cNvPr id="10" name="순서도: 자기 디스크 5">
              <a:extLst>
                <a:ext uri="{FF2B5EF4-FFF2-40B4-BE49-F238E27FC236}">
                  <a16:creationId xmlns:a16="http://schemas.microsoft.com/office/drawing/2014/main" id="{F8D7D0EF-3457-4BE0-3A21-9739ECA7ED9F}"/>
                </a:ext>
              </a:extLst>
            </p:cNvPr>
            <p:cNvSpPr/>
            <p:nvPr/>
          </p:nvSpPr>
          <p:spPr>
            <a:xfrm>
              <a:off x="1336698" y="6367094"/>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NMF</a:t>
              </a:r>
            </a:p>
          </p:txBody>
        </p:sp>
        <p:sp>
          <p:nvSpPr>
            <p:cNvPr id="13" name="순서도: 자기 디스크 5">
              <a:extLst>
                <a:ext uri="{FF2B5EF4-FFF2-40B4-BE49-F238E27FC236}">
                  <a16:creationId xmlns:a16="http://schemas.microsoft.com/office/drawing/2014/main" id="{AFA260CE-1952-C801-02AB-A76465C68DA3}"/>
                </a:ext>
              </a:extLst>
            </p:cNvPr>
            <p:cNvSpPr/>
            <p:nvPr/>
          </p:nvSpPr>
          <p:spPr>
            <a:xfrm>
              <a:off x="4250812" y="6367095"/>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SVD</a:t>
              </a:r>
              <a:endParaRPr lang="en-US"/>
            </a:p>
          </p:txBody>
        </p:sp>
        <p:sp>
          <p:nvSpPr>
            <p:cNvPr id="14" name="Rectangle 13">
              <a:extLst>
                <a:ext uri="{FF2B5EF4-FFF2-40B4-BE49-F238E27FC236}">
                  <a16:creationId xmlns:a16="http://schemas.microsoft.com/office/drawing/2014/main" id="{B2CB3E34-CAFF-CC36-242B-D3343B99B22C}"/>
                </a:ext>
              </a:extLst>
            </p:cNvPr>
            <p:cNvSpPr/>
            <p:nvPr/>
          </p:nvSpPr>
          <p:spPr>
            <a:xfrm>
              <a:off x="1679422" y="9056916"/>
              <a:ext cx="4399184" cy="80898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a:solidFill>
                    <a:schemeClr val="tx1"/>
                  </a:solidFill>
                  <a:latin typeface="Malgun Gothic"/>
                  <a:ea typeface="Malgun Gothic"/>
                  <a:cs typeface="Calibri"/>
                </a:rPr>
                <a:t>음식점</a:t>
              </a:r>
              <a:r>
                <a:rPr lang="en-US" altLang="ko-KR" sz="3200">
                  <a:solidFill>
                    <a:schemeClr val="tx1"/>
                  </a:solidFill>
                  <a:latin typeface="Malgun Gothic"/>
                  <a:ea typeface="Calibri"/>
                  <a:cs typeface="Calibri"/>
                </a:rPr>
                <a:t> </a:t>
              </a:r>
              <a:r>
                <a:rPr lang="ko-KR" altLang="en-US" sz="3200">
                  <a:solidFill>
                    <a:schemeClr val="tx1"/>
                  </a:solidFill>
                  <a:latin typeface="Malgun Gothic"/>
                  <a:ea typeface="Malgun Gothic"/>
                  <a:cs typeface="Calibri"/>
                </a:rPr>
                <a:t>평점</a:t>
              </a:r>
              <a:r>
                <a:rPr lang="en-US" sz="3200">
                  <a:solidFill>
                    <a:schemeClr val="tx1"/>
                  </a:solidFill>
                  <a:latin typeface="Malgun Gothic"/>
                  <a:ea typeface="Calibri"/>
                  <a:cs typeface="Calibri"/>
                </a:rPr>
                <a:t> </a:t>
              </a:r>
              <a:r>
                <a:rPr lang="ko-KR" altLang="en-US" sz="3200">
                  <a:solidFill>
                    <a:schemeClr val="tx1"/>
                  </a:solidFill>
                  <a:latin typeface="Malgun Gothic"/>
                  <a:ea typeface="Malgun Gothic"/>
                  <a:cs typeface="Calibri"/>
                </a:rPr>
                <a:t>예측</a:t>
              </a:r>
              <a:endParaRPr lang="en-US" sz="3200">
                <a:solidFill>
                  <a:schemeClr val="tx1"/>
                </a:solidFill>
                <a:latin typeface="Malgun Gothic"/>
                <a:ea typeface="Malgun Gothic"/>
                <a:cs typeface="Calibri"/>
              </a:endParaRPr>
            </a:p>
          </p:txBody>
        </p:sp>
        <p:sp>
          <p:nvSpPr>
            <p:cNvPr id="19" name="Arrow: Down 18">
              <a:extLst>
                <a:ext uri="{FF2B5EF4-FFF2-40B4-BE49-F238E27FC236}">
                  <a16:creationId xmlns:a16="http://schemas.microsoft.com/office/drawing/2014/main" id="{A68E9B59-EAED-340A-DB3E-CF8EBCBD5F94}"/>
                </a:ext>
              </a:extLst>
            </p:cNvPr>
            <p:cNvSpPr/>
            <p:nvPr/>
          </p:nvSpPr>
          <p:spPr>
            <a:xfrm>
              <a:off x="3367742" y="5985986"/>
              <a:ext cx="1077202" cy="607715"/>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019D621D-C939-62B5-72BF-3E675932FB82}"/>
                </a:ext>
              </a:extLst>
            </p:cNvPr>
            <p:cNvSpPr/>
            <p:nvPr/>
          </p:nvSpPr>
          <p:spPr>
            <a:xfrm>
              <a:off x="3174979" y="8169641"/>
              <a:ext cx="1077202" cy="607715"/>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18F9EE9-231C-E64C-880E-6F379BA2EE2F}"/>
              </a:ext>
            </a:extLst>
          </p:cNvPr>
          <p:cNvGrpSpPr/>
          <p:nvPr/>
        </p:nvGrpSpPr>
        <p:grpSpPr>
          <a:xfrm>
            <a:off x="9128959" y="3985460"/>
            <a:ext cx="6497053" cy="5760118"/>
            <a:chOff x="9128959" y="3985460"/>
            <a:chExt cx="6497053" cy="5760118"/>
          </a:xfrm>
        </p:grpSpPr>
        <p:sp>
          <p:nvSpPr>
            <p:cNvPr id="8" name="순서도: 자기 디스크 5">
              <a:extLst>
                <a:ext uri="{FF2B5EF4-FFF2-40B4-BE49-F238E27FC236}">
                  <a16:creationId xmlns:a16="http://schemas.microsoft.com/office/drawing/2014/main" id="{1E4A7994-A33A-43D1-4A64-6047872AC676}"/>
                </a:ext>
              </a:extLst>
            </p:cNvPr>
            <p:cNvSpPr/>
            <p:nvPr/>
          </p:nvSpPr>
          <p:spPr>
            <a:xfrm>
              <a:off x="9822105" y="4507918"/>
              <a:ext cx="1885219" cy="171284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err="1">
                  <a:solidFill>
                    <a:schemeClr val="tx1"/>
                  </a:solidFill>
                  <a:ea typeface="맑은 고딕"/>
                  <a:cs typeface="Calibri"/>
                </a:rPr>
                <a:t>LightFm</a:t>
              </a:r>
            </a:p>
          </p:txBody>
        </p:sp>
        <p:sp>
          <p:nvSpPr>
            <p:cNvPr id="9" name="순서도: 자기 디스크 5">
              <a:extLst>
                <a:ext uri="{FF2B5EF4-FFF2-40B4-BE49-F238E27FC236}">
                  <a16:creationId xmlns:a16="http://schemas.microsoft.com/office/drawing/2014/main" id="{64152A5D-9E16-B3D6-33FD-307A6D39A85F}"/>
                </a:ext>
              </a:extLst>
            </p:cNvPr>
            <p:cNvSpPr/>
            <p:nvPr/>
          </p:nvSpPr>
          <p:spPr>
            <a:xfrm>
              <a:off x="12966479" y="4507918"/>
              <a:ext cx="1885219" cy="1712844"/>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Buffalo</a:t>
              </a:r>
              <a:endParaRPr lang="en-US">
                <a:solidFill>
                  <a:schemeClr val="tx1"/>
                </a:solidFill>
              </a:endParaRPr>
            </a:p>
          </p:txBody>
        </p:sp>
        <p:sp>
          <p:nvSpPr>
            <p:cNvPr id="17" name="Rectangle 16">
              <a:extLst>
                <a:ext uri="{FF2B5EF4-FFF2-40B4-BE49-F238E27FC236}">
                  <a16:creationId xmlns:a16="http://schemas.microsoft.com/office/drawing/2014/main" id="{A20A46C5-0BAA-46A6-16D9-DD6F63627AE4}"/>
                </a:ext>
              </a:extLst>
            </p:cNvPr>
            <p:cNvSpPr/>
            <p:nvPr/>
          </p:nvSpPr>
          <p:spPr>
            <a:xfrm>
              <a:off x="10178761" y="8926036"/>
              <a:ext cx="4397450" cy="819542"/>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3200">
                  <a:solidFill>
                    <a:schemeClr val="tx1"/>
                  </a:solidFill>
                  <a:latin typeface="Malgun Gothic"/>
                  <a:ea typeface="Malgun Gothic"/>
                  <a:cs typeface="Calibri"/>
                </a:rPr>
                <a:t>상위 </a:t>
              </a:r>
              <a:r>
                <a:rPr lang="ko-KR" altLang="en-US" sz="3200" err="1">
                  <a:solidFill>
                    <a:schemeClr val="tx1"/>
                  </a:solidFill>
                  <a:latin typeface="Malgun Gothic"/>
                  <a:ea typeface="Malgun Gothic"/>
                  <a:cs typeface="Calibri"/>
                </a:rPr>
                <a:t>n개</a:t>
              </a:r>
              <a:r>
                <a:rPr lang="ko-KR" altLang="en-US" sz="3200">
                  <a:solidFill>
                    <a:schemeClr val="tx1"/>
                  </a:solidFill>
                  <a:latin typeface="Malgun Gothic"/>
                  <a:ea typeface="Malgun Gothic"/>
                  <a:cs typeface="Calibri"/>
                </a:rPr>
                <a:t> 음식점 추천</a:t>
              </a:r>
            </a:p>
          </p:txBody>
        </p:sp>
        <p:sp>
          <p:nvSpPr>
            <p:cNvPr id="23" name="Arrow: Down 22">
              <a:extLst>
                <a:ext uri="{FF2B5EF4-FFF2-40B4-BE49-F238E27FC236}">
                  <a16:creationId xmlns:a16="http://schemas.microsoft.com/office/drawing/2014/main" id="{520877F8-BD74-67F5-8BA6-D932516F40BF}"/>
                </a:ext>
              </a:extLst>
            </p:cNvPr>
            <p:cNvSpPr/>
            <p:nvPr/>
          </p:nvSpPr>
          <p:spPr>
            <a:xfrm>
              <a:off x="11707943" y="7273875"/>
              <a:ext cx="1259734" cy="112687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4C322BB-4540-D6D3-85B9-A3E8B2F91142}"/>
                </a:ext>
              </a:extLst>
            </p:cNvPr>
            <p:cNvSpPr/>
            <p:nvPr/>
          </p:nvSpPr>
          <p:spPr>
            <a:xfrm>
              <a:off x="9128959" y="3985460"/>
              <a:ext cx="6497053" cy="289913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6" name="표 33">
            <a:extLst>
              <a:ext uri="{FF2B5EF4-FFF2-40B4-BE49-F238E27FC236}">
                <a16:creationId xmlns:a16="http://schemas.microsoft.com/office/drawing/2014/main" id="{9D26D618-0BAF-AAE7-D50F-20ED0D1E1823}"/>
              </a:ext>
            </a:extLst>
          </p:cNvPr>
          <p:cNvGraphicFramePr>
            <a:graphicFrameLocks noGrp="1"/>
          </p:cNvGraphicFramePr>
          <p:nvPr>
            <p:extLst>
              <p:ext uri="{D42A27DB-BD31-4B8C-83A1-F6EECF244321}">
                <p14:modId xmlns:p14="http://schemas.microsoft.com/office/powerpoint/2010/main" val="3634559188"/>
              </p:ext>
            </p:extLst>
          </p:nvPr>
        </p:nvGraphicFramePr>
        <p:xfrm>
          <a:off x="8990408" y="1699704"/>
          <a:ext cx="6766560" cy="1747520"/>
        </p:xfrm>
        <a:graphic>
          <a:graphicData uri="http://schemas.openxmlformats.org/drawingml/2006/table">
            <a:tbl>
              <a:tblPr firstRow="1" bandRow="1">
                <a:tableStyleId>{5C22544A-7EE6-4342-B048-85BDC9FD1C3A}</a:tableStyleId>
              </a:tblPr>
              <a:tblGrid>
                <a:gridCol w="1691640">
                  <a:extLst>
                    <a:ext uri="{9D8B030D-6E8A-4147-A177-3AD203B41FA5}">
                      <a16:colId xmlns:a16="http://schemas.microsoft.com/office/drawing/2014/main" val="863517035"/>
                    </a:ext>
                  </a:extLst>
                </a:gridCol>
                <a:gridCol w="1691640">
                  <a:extLst>
                    <a:ext uri="{9D8B030D-6E8A-4147-A177-3AD203B41FA5}">
                      <a16:colId xmlns:a16="http://schemas.microsoft.com/office/drawing/2014/main" val="3564297823"/>
                    </a:ext>
                  </a:extLst>
                </a:gridCol>
                <a:gridCol w="1691640">
                  <a:extLst>
                    <a:ext uri="{9D8B030D-6E8A-4147-A177-3AD203B41FA5}">
                      <a16:colId xmlns:a16="http://schemas.microsoft.com/office/drawing/2014/main" val="600909026"/>
                    </a:ext>
                  </a:extLst>
                </a:gridCol>
                <a:gridCol w="1691640">
                  <a:extLst>
                    <a:ext uri="{9D8B030D-6E8A-4147-A177-3AD203B41FA5}">
                      <a16:colId xmlns:a16="http://schemas.microsoft.com/office/drawing/2014/main" val="1952951967"/>
                    </a:ext>
                  </a:extLst>
                </a:gridCol>
              </a:tblGrid>
              <a:tr h="370840">
                <a:tc grid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ysClr val="windowText" lastClr="000000"/>
                          </a:solidFill>
                          <a:latin typeface="+mn-ea"/>
                        </a:rPr>
                        <a:t>Philadelphia_checkin.csv</a:t>
                      </a:r>
                      <a:endParaRPr kumimoji="0" lang="en-US" altLang="ko-KR" sz="1800" i="0" u="none" strike="noStrike" cap="none" normalizeH="0" baseline="0">
                        <a:ln>
                          <a:solidFill>
                            <a:sysClr val="windowText" lastClr="000000"/>
                          </a:solidFill>
                        </a:ln>
                        <a:solidFill>
                          <a:sysClr val="windowText" lastClr="000000"/>
                        </a:solidFill>
                        <a:effectLst/>
                        <a:latin typeface="+mn-ea"/>
                      </a:endParaRPr>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925800469"/>
                  </a:ext>
                </a:extLst>
              </a:tr>
              <a:tr h="370840">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user_id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business_id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newUserId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newBusinessId</a:t>
                      </a:r>
                      <a:endParaRPr lang="ko-KR" altLang="en-US"/>
                    </a:p>
                  </a:txBody>
                  <a:tcPr/>
                </a:tc>
                <a:extLst>
                  <a:ext uri="{0D108BD9-81ED-4DB2-BD59-A6C34878D82A}">
                    <a16:rowId xmlns:a16="http://schemas.microsoft.com/office/drawing/2014/main" val="2706550498"/>
                  </a:ext>
                </a:extLst>
              </a:tr>
              <a:tr h="320040">
                <a:tc>
                  <a:txBody>
                    <a:bodyPr/>
                    <a:lstStyle/>
                    <a:p>
                      <a:pPr algn="ctr" latinLnBrk="1"/>
                      <a:r>
                        <a:rPr kumimoji="0" lang="ko-KR" altLang="ko-KR" sz="1800" i="0" u="none" strike="noStrike" cap="none" normalizeH="0" baseline="0">
                          <a:ln>
                            <a:solidFill>
                              <a:sysClr val="windowText" lastClr="000000"/>
                            </a:solidFill>
                          </a:ln>
                          <a:solidFill>
                            <a:sysClr val="windowText" lastClr="000000"/>
                          </a:solidFill>
                          <a:effectLst/>
                          <a:latin typeface="+mn-ea"/>
                        </a:rPr>
                        <a:t>_7bHUi9Uuf5__HHc_Q8guQ</a:t>
                      </a:r>
                      <a:endParaRPr lang="ko-KR" altLang="en-US"/>
                    </a:p>
                  </a:txBody>
                  <a:tcPr/>
                </a:tc>
                <a:tc>
                  <a:txBody>
                    <a:bodyPr/>
                    <a:lstStyle/>
                    <a:p>
                      <a:pPr algn="ctr" latinLnBrk="1"/>
                      <a:r>
                        <a:rPr kumimoji="0" lang="ko-KR" altLang="ko-KR" sz="1800" i="0" u="none" strike="noStrike" cap="none" normalizeH="0" baseline="0">
                          <a:ln>
                            <a:solidFill>
                              <a:sysClr val="windowText" lastClr="000000"/>
                            </a:solidFill>
                          </a:ln>
                          <a:solidFill>
                            <a:sysClr val="windowText" lastClr="000000"/>
                          </a:solidFill>
                          <a:effectLst/>
                          <a:latin typeface="+mn-ea"/>
                        </a:rPr>
                        <a:t>kxX2SOes4o-D3ZQBkiMRfA</a:t>
                      </a:r>
                      <a:endParaRPr lang="ko-KR" altLang="en-US"/>
                    </a:p>
                  </a:txBody>
                  <a:tcPr/>
                </a:tc>
                <a:tc>
                  <a:txBody>
                    <a:bodyPr/>
                    <a:lstStyle/>
                    <a:p>
                      <a:pPr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1</a:t>
                      </a:r>
                      <a:endParaRPr lang="ko-KR" altLang="en-US"/>
                    </a:p>
                  </a:txBody>
                  <a:tcPr/>
                </a:tc>
                <a:tc>
                  <a:txBody>
                    <a:bodyPr/>
                    <a:lstStyle/>
                    <a:p>
                      <a:pPr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1</a:t>
                      </a:r>
                      <a:endParaRPr lang="ko-KR" altLang="en-US"/>
                    </a:p>
                  </a:txBody>
                  <a:tcPr/>
                </a:tc>
                <a:extLst>
                  <a:ext uri="{0D108BD9-81ED-4DB2-BD59-A6C34878D82A}">
                    <a16:rowId xmlns:a16="http://schemas.microsoft.com/office/drawing/2014/main" val="2097997687"/>
                  </a:ext>
                </a:extLst>
              </a:tr>
              <a:tr h="320040">
                <a:tc grid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a:latin typeface="+mn-ea"/>
                          <a:ea typeface="+mn-ea"/>
                        </a:rPr>
                        <a:t>…………</a:t>
                      </a:r>
                      <a:endParaRPr lang="ko-KR" altLang="en-US" b="0">
                        <a:latin typeface="+mn-ea"/>
                        <a:ea typeface="+mn-ea"/>
                      </a:endParaRPr>
                    </a:p>
                  </a:txBody>
                  <a:tcPr/>
                </a:tc>
                <a:tc hMerge="1">
                  <a:txBody>
                    <a:bodyPr/>
                    <a:lstStyle/>
                    <a:p>
                      <a:pPr algn="ctr" latinLnBrk="1"/>
                      <a:endParaRPr lang="ko-KR" altLang="en-US"/>
                    </a:p>
                  </a:txBody>
                  <a:tcPr/>
                </a:tc>
                <a:tc hMerge="1">
                  <a:txBody>
                    <a:bodyPr/>
                    <a:lstStyle/>
                    <a:p>
                      <a:pPr algn="ctr" latinLnBrk="1"/>
                      <a:endParaRPr lang="ko-KR" altLang="en-US"/>
                    </a:p>
                  </a:txBody>
                  <a:tcPr/>
                </a:tc>
                <a:tc hMerge="1">
                  <a:txBody>
                    <a:bodyPr/>
                    <a:lstStyle/>
                    <a:p>
                      <a:pPr algn="ctr" latinLnBrk="1"/>
                      <a:endParaRPr lang="ko-KR" altLang="en-US"/>
                    </a:p>
                  </a:txBody>
                  <a:tcPr/>
                </a:tc>
                <a:extLst>
                  <a:ext uri="{0D108BD9-81ED-4DB2-BD59-A6C34878D82A}">
                    <a16:rowId xmlns:a16="http://schemas.microsoft.com/office/drawing/2014/main" val="2567563294"/>
                  </a:ext>
                </a:extLst>
              </a:tr>
            </a:tbl>
          </a:graphicData>
        </a:graphic>
      </p:graphicFrame>
      <p:graphicFrame>
        <p:nvGraphicFramePr>
          <p:cNvPr id="28" name="표 35">
            <a:extLst>
              <a:ext uri="{FF2B5EF4-FFF2-40B4-BE49-F238E27FC236}">
                <a16:creationId xmlns:a16="http://schemas.microsoft.com/office/drawing/2014/main" id="{490717C4-5E86-1B60-1FE5-3B5AC6ACFDCD}"/>
              </a:ext>
            </a:extLst>
          </p:cNvPr>
          <p:cNvGraphicFramePr>
            <a:graphicFrameLocks noGrp="1"/>
          </p:cNvGraphicFramePr>
          <p:nvPr>
            <p:extLst>
              <p:ext uri="{D42A27DB-BD31-4B8C-83A1-F6EECF244321}">
                <p14:modId xmlns:p14="http://schemas.microsoft.com/office/powerpoint/2010/main" val="1038403950"/>
              </p:ext>
            </p:extLst>
          </p:nvPr>
        </p:nvGraphicFramePr>
        <p:xfrm>
          <a:off x="507635" y="1699704"/>
          <a:ext cx="6776541" cy="1737360"/>
        </p:xfrm>
        <a:graphic>
          <a:graphicData uri="http://schemas.openxmlformats.org/drawingml/2006/table">
            <a:tbl>
              <a:tblPr firstRow="1" bandRow="1">
                <a:tableStyleId>{5C22544A-7EE6-4342-B048-85BDC9FD1C3A}</a:tableStyleId>
              </a:tblPr>
              <a:tblGrid>
                <a:gridCol w="2258847">
                  <a:extLst>
                    <a:ext uri="{9D8B030D-6E8A-4147-A177-3AD203B41FA5}">
                      <a16:colId xmlns:a16="http://schemas.microsoft.com/office/drawing/2014/main" val="1249121856"/>
                    </a:ext>
                  </a:extLst>
                </a:gridCol>
                <a:gridCol w="2258847">
                  <a:extLst>
                    <a:ext uri="{9D8B030D-6E8A-4147-A177-3AD203B41FA5}">
                      <a16:colId xmlns:a16="http://schemas.microsoft.com/office/drawing/2014/main" val="3309742776"/>
                    </a:ext>
                  </a:extLst>
                </a:gridCol>
                <a:gridCol w="2258847">
                  <a:extLst>
                    <a:ext uri="{9D8B030D-6E8A-4147-A177-3AD203B41FA5}">
                      <a16:colId xmlns:a16="http://schemas.microsoft.com/office/drawing/2014/main" val="3601133042"/>
                    </a:ext>
                  </a:extLst>
                </a:gridCol>
              </a:tblGrid>
              <a:tr h="288284">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Philadelphia_review.csv</a:t>
                      </a:r>
                      <a:endParaRPr lang="ko-KR" altLang="en-US" b="0">
                        <a:solidFill>
                          <a:sysClr val="windowText" lastClr="000000"/>
                        </a:solidFill>
                      </a:endParaRPr>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60394425"/>
                  </a:ext>
                </a:extLst>
              </a:tr>
              <a:tr h="288284">
                <a:tc>
                  <a:txBody>
                    <a:bodyPr/>
                    <a:lstStyle/>
                    <a:p>
                      <a:pPr algn="ctr" latinLnBrk="1"/>
                      <a:r>
                        <a:rPr kumimoji="0" lang="ko-KR" altLang="ko-KR" sz="1800" b="0" i="0" u="none" strike="noStrike" cap="none" normalizeH="0" baseline="0" err="1">
                          <a:ln>
                            <a:solidFill>
                              <a:sysClr val="windowText" lastClr="000000"/>
                            </a:solidFill>
                          </a:ln>
                          <a:solidFill>
                            <a:sysClr val="windowText" lastClr="000000"/>
                          </a:solidFill>
                          <a:effectLst/>
                          <a:latin typeface="+mn-ea"/>
                          <a:ea typeface="+mn-ea"/>
                        </a:rPr>
                        <a:t>user_id</a:t>
                      </a:r>
                      <a:endParaRPr lang="ko-KR" altLang="en-US" b="0">
                        <a:latin typeface="+mn-ea"/>
                        <a:ea typeface="+mn-ea"/>
                      </a:endParaRPr>
                    </a:p>
                  </a:txBody>
                  <a:tcPr/>
                </a:tc>
                <a:tc>
                  <a:txBody>
                    <a:bodyPr/>
                    <a:lstStyle/>
                    <a:p>
                      <a:pPr algn="ctr" latinLnBrk="1"/>
                      <a:r>
                        <a:rPr kumimoji="0" lang="ko-KR" altLang="ko-KR" sz="1800" b="0" i="0" u="none" strike="noStrike" cap="none" normalizeH="0" baseline="0" err="1">
                          <a:ln>
                            <a:solidFill>
                              <a:sysClr val="windowText" lastClr="000000"/>
                            </a:solidFill>
                          </a:ln>
                          <a:solidFill>
                            <a:sysClr val="windowText" lastClr="000000"/>
                          </a:solidFill>
                          <a:effectLst/>
                          <a:latin typeface="+mn-ea"/>
                          <a:ea typeface="+mn-ea"/>
                        </a:rPr>
                        <a:t>business_id</a:t>
                      </a:r>
                      <a:endParaRPr lang="ko-KR" altLang="en-US" b="0">
                        <a:latin typeface="+mn-ea"/>
                        <a:ea typeface="+mn-ea"/>
                      </a:endParaRPr>
                    </a:p>
                  </a:txBody>
                  <a:tcPr/>
                </a:tc>
                <a:tc>
                  <a:txBody>
                    <a:bodyPr/>
                    <a:lstStyle/>
                    <a:p>
                      <a:pPr algn="ctr" latinLnBrk="1"/>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stars</a:t>
                      </a:r>
                      <a:endParaRPr lang="ko-KR" altLang="en-US" b="0">
                        <a:solidFill>
                          <a:schemeClr val="tx1"/>
                        </a:solidFill>
                        <a:latin typeface="+mn-ea"/>
                        <a:ea typeface="+mn-ea"/>
                      </a:endParaRPr>
                    </a:p>
                  </a:txBody>
                  <a:tcPr/>
                </a:tc>
                <a:extLst>
                  <a:ext uri="{0D108BD9-81ED-4DB2-BD59-A6C34878D82A}">
                    <a16:rowId xmlns:a16="http://schemas.microsoft.com/office/drawing/2014/main" val="737047298"/>
                  </a:ext>
                </a:extLst>
              </a:tr>
              <a:tr h="504497">
                <a:tc>
                  <a:txBody>
                    <a:bodyPr/>
                    <a:lstStyle/>
                    <a:p>
                      <a:pPr algn="ctr" latinLnBrk="1"/>
                      <a:r>
                        <a:rPr kumimoji="0" lang="ko-KR" altLang="ko-KR" sz="1800" b="0" i="0" u="none" strike="noStrike" cap="none" normalizeH="0" baseline="0">
                          <a:ln>
                            <a:solidFill>
                              <a:sysClr val="windowText" lastClr="000000"/>
                            </a:solidFill>
                          </a:ln>
                          <a:solidFill>
                            <a:sysClr val="windowText" lastClr="000000"/>
                          </a:solidFill>
                          <a:effectLst/>
                          <a:latin typeface="+mn-ea"/>
                          <a:ea typeface="+mn-ea"/>
                        </a:rPr>
                        <a:t>_7bHUi9Uuf5__HHc_Q8guQ</a:t>
                      </a:r>
                      <a:endParaRPr lang="ko-KR" altLang="en-US" b="0">
                        <a:latin typeface="+mn-ea"/>
                        <a:ea typeface="+mn-ea"/>
                      </a:endParaRPr>
                    </a:p>
                  </a:txBody>
                  <a:tcPr/>
                </a:tc>
                <a:tc>
                  <a:txBody>
                    <a:bodyPr/>
                    <a:lstStyle/>
                    <a:p>
                      <a:pPr algn="ctr" latinLnBrk="1"/>
                      <a:r>
                        <a:rPr kumimoji="0" lang="ko-KR" altLang="ko-KR" sz="1800" b="0" i="0" u="none" strike="noStrike" cap="none" normalizeH="0" baseline="0">
                          <a:ln>
                            <a:solidFill>
                              <a:sysClr val="windowText" lastClr="000000"/>
                            </a:solidFill>
                          </a:ln>
                          <a:solidFill>
                            <a:sysClr val="windowText" lastClr="000000"/>
                          </a:solidFill>
                          <a:effectLst/>
                          <a:latin typeface="+mn-ea"/>
                          <a:ea typeface="+mn-ea"/>
                        </a:rPr>
                        <a:t>kxX2SOes4o-D3ZQBkiMRfA</a:t>
                      </a:r>
                      <a:endParaRPr lang="ko-KR" altLang="en-US" b="0">
                        <a:latin typeface="+mn-ea"/>
                        <a:ea typeface="+mn-ea"/>
                      </a:endParaRPr>
                    </a:p>
                  </a:txBody>
                  <a:tcPr/>
                </a:tc>
                <a:tc>
                  <a:txBody>
                    <a:bodyPr/>
                    <a:lstStyle/>
                    <a:p>
                      <a:pPr lvl="0"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5</a:t>
                      </a:r>
                      <a:endParaRPr lang="ko-KR" altLang="en-US" b="0">
                        <a:solidFill>
                          <a:schemeClr val="tx1"/>
                        </a:solidFill>
                        <a:latin typeface="+mn-ea"/>
                        <a:ea typeface="+mn-ea"/>
                      </a:endParaRPr>
                    </a:p>
                  </a:txBody>
                  <a:tcPr/>
                </a:tc>
                <a:extLst>
                  <a:ext uri="{0D108BD9-81ED-4DB2-BD59-A6C34878D82A}">
                    <a16:rowId xmlns:a16="http://schemas.microsoft.com/office/drawing/2014/main" val="486343670"/>
                  </a:ext>
                </a:extLst>
              </a:tr>
              <a:tr h="288284">
                <a:tc gridSpan="3">
                  <a:txBody>
                    <a:bodyPr/>
                    <a:lstStyle/>
                    <a:p>
                      <a:pPr algn="ctr" latinLnBrk="1"/>
                      <a:r>
                        <a:rPr lang="en-US" altLang="ko-KR" b="0">
                          <a:latin typeface="+mn-ea"/>
                          <a:ea typeface="+mn-ea"/>
                        </a:rPr>
                        <a:t>…………</a:t>
                      </a:r>
                      <a:endParaRPr lang="ko-KR" altLang="en-US" b="0">
                        <a:latin typeface="+mn-ea"/>
                        <a:ea typeface="+mn-ea"/>
                      </a:endParaRPr>
                    </a:p>
                  </a:txBody>
                  <a:tcPr/>
                </a:tc>
                <a:tc hMerge="1">
                  <a:txBody>
                    <a:bodyPr/>
                    <a:lstStyle/>
                    <a:p>
                      <a:pPr algn="ctr" latinLnBrk="1"/>
                      <a:endParaRPr lang="ko-KR" altLang="en-US" b="0">
                        <a:latin typeface="+mn-ea"/>
                        <a:ea typeface="+mn-ea"/>
                      </a:endParaRPr>
                    </a:p>
                  </a:txBody>
                  <a:tcPr/>
                </a:tc>
                <a:tc hMerge="1">
                  <a:txBody>
                    <a:bodyPr/>
                    <a:lstStyle/>
                    <a:p>
                      <a:pPr algn="ctr" latinLnBrk="1"/>
                      <a:endParaRPr lang="ko-KR" altLang="en-US" b="0">
                        <a:solidFill>
                          <a:schemeClr val="tx1"/>
                        </a:solidFill>
                        <a:latin typeface="+mn-ea"/>
                        <a:ea typeface="+mn-ea"/>
                      </a:endParaRPr>
                    </a:p>
                  </a:txBody>
                  <a:tcPr/>
                </a:tc>
                <a:extLst>
                  <a:ext uri="{0D108BD9-81ED-4DB2-BD59-A6C34878D82A}">
                    <a16:rowId xmlns:a16="http://schemas.microsoft.com/office/drawing/2014/main" val="1880302565"/>
                  </a:ext>
                </a:extLst>
              </a:tr>
            </a:tbl>
          </a:graphicData>
        </a:graphic>
      </p:graphicFrame>
      <p:grpSp>
        <p:nvGrpSpPr>
          <p:cNvPr id="20" name="그룹 19">
            <a:extLst>
              <a:ext uri="{FF2B5EF4-FFF2-40B4-BE49-F238E27FC236}">
                <a16:creationId xmlns:a16="http://schemas.microsoft.com/office/drawing/2014/main" id="{D920FDCF-BE4B-799D-0AF1-C1B3366CC510}"/>
              </a:ext>
            </a:extLst>
          </p:cNvPr>
          <p:cNvGrpSpPr/>
          <p:nvPr/>
        </p:nvGrpSpPr>
        <p:grpSpPr>
          <a:xfrm>
            <a:off x="2204813" y="126567"/>
            <a:ext cx="3017533" cy="1211035"/>
            <a:chOff x="2433198" y="392486"/>
            <a:chExt cx="3017533" cy="1211035"/>
          </a:xfrm>
        </p:grpSpPr>
        <p:grpSp>
          <p:nvGrpSpPr>
            <p:cNvPr id="7" name="Group 2">
              <a:extLst>
                <a:ext uri="{FF2B5EF4-FFF2-40B4-BE49-F238E27FC236}">
                  <a16:creationId xmlns:a16="http://schemas.microsoft.com/office/drawing/2014/main" id="{819C7571-DCA8-02F1-DBDD-DA5F50D00B29}"/>
                </a:ext>
              </a:extLst>
            </p:cNvPr>
            <p:cNvGrpSpPr/>
            <p:nvPr/>
          </p:nvGrpSpPr>
          <p:grpSpPr>
            <a:xfrm>
              <a:off x="2433198" y="392486"/>
              <a:ext cx="3017533" cy="1211035"/>
              <a:chOff x="0" y="0"/>
              <a:chExt cx="2025253" cy="812800"/>
            </a:xfrm>
          </p:grpSpPr>
          <p:sp>
            <p:nvSpPr>
              <p:cNvPr id="11" name="Freeform 3">
                <a:extLst>
                  <a:ext uri="{FF2B5EF4-FFF2-40B4-BE49-F238E27FC236}">
                    <a16:creationId xmlns:a16="http://schemas.microsoft.com/office/drawing/2014/main" id="{57F84BA3-77DA-0E74-6BAE-53C504953B42}"/>
                  </a:ext>
                </a:extLst>
              </p:cNvPr>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12" name="TextBox 4">
                <a:extLst>
                  <a:ext uri="{FF2B5EF4-FFF2-40B4-BE49-F238E27FC236}">
                    <a16:creationId xmlns:a16="http://schemas.microsoft.com/office/drawing/2014/main" id="{4F27A4BE-4FDA-4746-F314-7F7BCE471A8E}"/>
                  </a:ext>
                </a:extLst>
              </p:cNvPr>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5">
              <a:extLst>
                <a:ext uri="{FF2B5EF4-FFF2-40B4-BE49-F238E27FC236}">
                  <a16:creationId xmlns:a16="http://schemas.microsoft.com/office/drawing/2014/main" id="{5D176F74-0C44-2642-7B63-D5C8F5B2DD77}"/>
                </a:ext>
              </a:extLst>
            </p:cNvPr>
            <p:cNvSpPr txBox="1"/>
            <p:nvPr/>
          </p:nvSpPr>
          <p:spPr>
            <a:xfrm>
              <a:off x="3105006" y="717321"/>
              <a:ext cx="1673913" cy="472437"/>
            </a:xfrm>
            <a:prstGeom prst="rect">
              <a:avLst/>
            </a:prstGeom>
          </p:spPr>
          <p:txBody>
            <a:bodyPr lIns="0" tIns="0" rIns="0" bIns="0" rtlCol="0" anchor="t">
              <a:spAutoFit/>
            </a:bodyPr>
            <a:lstStyle/>
            <a:p>
              <a:pPr algn="ctr">
                <a:lnSpc>
                  <a:spcPts val="3926"/>
                </a:lnSpc>
              </a:pPr>
              <a:r>
                <a:rPr lang="ko-KR" altLang="en-US" sz="2804">
                  <a:solidFill>
                    <a:srgbClr val="AB8A66"/>
                  </a:solidFill>
                  <a:ea typeface="TDTD고딕 Bold"/>
                </a:rPr>
                <a:t>기술조사</a:t>
              </a:r>
              <a:endParaRPr lang="ko-KR" altLang="en-US" sz="2800" dirty="0">
                <a:solidFill>
                  <a:srgbClr val="AB8A66"/>
                </a:solidFill>
                <a:ea typeface="TDTD고딕 Bold"/>
                <a:cs typeface="Calibri"/>
              </a:endParaRPr>
            </a:p>
          </p:txBody>
        </p:sp>
      </p:grpSp>
    </p:spTree>
    <p:extLst>
      <p:ext uri="{BB962C8B-B14F-4D97-AF65-F5344CB8AC3E}">
        <p14:creationId xmlns:p14="http://schemas.microsoft.com/office/powerpoint/2010/main" val="347573874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dirty="0" err="1">
                <a:solidFill>
                  <a:srgbClr val="795635"/>
                </a:solidFill>
                <a:latin typeface="Malgun Gothic"/>
                <a:ea typeface="Malgun Gothic"/>
                <a:cs typeface="Calibri"/>
              </a:rPr>
              <a:t>Surprise라이브러리를</a:t>
            </a:r>
            <a:r>
              <a:rPr lang="ko-KR" altLang="en-US" sz="2950" dirty="0">
                <a:solidFill>
                  <a:srgbClr val="795635"/>
                </a:solidFill>
                <a:latin typeface="Malgun Gothic"/>
                <a:ea typeface="Malgun Gothic"/>
                <a:cs typeface="Calibri"/>
              </a:rPr>
              <a:t> 이용한 </a:t>
            </a:r>
            <a:r>
              <a:rPr lang="ko-KR" altLang="en-US" sz="2950" dirty="0" err="1">
                <a:solidFill>
                  <a:srgbClr val="795635"/>
                </a:solidFill>
                <a:latin typeface="Malgun Gothic"/>
                <a:ea typeface="Malgun Gothic"/>
                <a:cs typeface="Calibri"/>
              </a:rPr>
              <a:t>MF모델</a:t>
            </a:r>
            <a:r>
              <a:rPr lang="ko-KR" altLang="en-US" sz="2950" dirty="0">
                <a:solidFill>
                  <a:srgbClr val="795635"/>
                </a:solidFill>
                <a:latin typeface="Malgun Gothic"/>
                <a:ea typeface="Malgun Gothic"/>
                <a:cs typeface="Calibri"/>
              </a:rPr>
              <a:t> </a:t>
            </a:r>
          </a:p>
        </p:txBody>
      </p:sp>
      <p:grpSp>
        <p:nvGrpSpPr>
          <p:cNvPr id="51" name="Group 50">
            <a:extLst>
              <a:ext uri="{FF2B5EF4-FFF2-40B4-BE49-F238E27FC236}">
                <a16:creationId xmlns:a16="http://schemas.microsoft.com/office/drawing/2014/main" id="{9E20A631-03FE-C65E-5A78-3DD3A5B22B45}"/>
              </a:ext>
            </a:extLst>
          </p:cNvPr>
          <p:cNvGrpSpPr/>
          <p:nvPr/>
        </p:nvGrpSpPr>
        <p:grpSpPr>
          <a:xfrm>
            <a:off x="631655" y="1456924"/>
            <a:ext cx="6497053" cy="4658749"/>
            <a:chOff x="631655" y="1789696"/>
            <a:chExt cx="6497053" cy="4658749"/>
          </a:xfrm>
        </p:grpSpPr>
        <p:sp>
          <p:nvSpPr>
            <p:cNvPr id="11" name="순서도: 자기 디스크 5">
              <a:extLst>
                <a:ext uri="{FF2B5EF4-FFF2-40B4-BE49-F238E27FC236}">
                  <a16:creationId xmlns:a16="http://schemas.microsoft.com/office/drawing/2014/main" id="{E7C29C19-5114-FD15-D00C-F74035EB0C02}"/>
                </a:ext>
              </a:extLst>
            </p:cNvPr>
            <p:cNvSpPr/>
            <p:nvPr/>
          </p:nvSpPr>
          <p:spPr>
            <a:xfrm>
              <a:off x="2728166" y="2195764"/>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Surprise</a:t>
              </a:r>
              <a:endParaRPr lang="en-US" altLang="ko-KR"/>
            </a:p>
          </p:txBody>
        </p:sp>
        <p:sp>
          <p:nvSpPr>
            <p:cNvPr id="12" name="순서도: 자기 디스크 5">
              <a:extLst>
                <a:ext uri="{FF2B5EF4-FFF2-40B4-BE49-F238E27FC236}">
                  <a16:creationId xmlns:a16="http://schemas.microsoft.com/office/drawing/2014/main" id="{DA617480-48A0-8025-B816-C21D5893B4A1}"/>
                </a:ext>
              </a:extLst>
            </p:cNvPr>
            <p:cNvSpPr/>
            <p:nvPr/>
          </p:nvSpPr>
          <p:spPr>
            <a:xfrm>
              <a:off x="1231422" y="4472120"/>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NMF</a:t>
              </a:r>
            </a:p>
          </p:txBody>
        </p:sp>
        <p:sp>
          <p:nvSpPr>
            <p:cNvPr id="18" name="순서도: 자기 디스크 5">
              <a:extLst>
                <a:ext uri="{FF2B5EF4-FFF2-40B4-BE49-F238E27FC236}">
                  <a16:creationId xmlns:a16="http://schemas.microsoft.com/office/drawing/2014/main" id="{A3A5273E-B6C3-304E-E77E-EC50E1BEBD77}"/>
                </a:ext>
              </a:extLst>
            </p:cNvPr>
            <p:cNvSpPr/>
            <p:nvPr/>
          </p:nvSpPr>
          <p:spPr>
            <a:xfrm>
              <a:off x="4145536" y="4472121"/>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SVD</a:t>
              </a:r>
              <a:endParaRPr lang="en-US"/>
            </a:p>
          </p:txBody>
        </p:sp>
        <p:sp>
          <p:nvSpPr>
            <p:cNvPr id="34" name="Rectangle: Rounded Corners 33">
              <a:extLst>
                <a:ext uri="{FF2B5EF4-FFF2-40B4-BE49-F238E27FC236}">
                  <a16:creationId xmlns:a16="http://schemas.microsoft.com/office/drawing/2014/main" id="{6A11B6B3-CE97-6ADB-C728-0611B0848BDE}"/>
                </a:ext>
              </a:extLst>
            </p:cNvPr>
            <p:cNvSpPr/>
            <p:nvPr/>
          </p:nvSpPr>
          <p:spPr>
            <a:xfrm>
              <a:off x="631655" y="1789696"/>
              <a:ext cx="6497053" cy="4658749"/>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3">
            <a:extLst>
              <a:ext uri="{FF2B5EF4-FFF2-40B4-BE49-F238E27FC236}">
                <a16:creationId xmlns:a16="http://schemas.microsoft.com/office/drawing/2014/main" id="{33350807-B2A9-3BB0-A0EB-36B2A74CD28B}"/>
              </a:ext>
            </a:extLst>
          </p:cNvPr>
          <p:cNvSpPr/>
          <p:nvPr/>
        </p:nvSpPr>
        <p:spPr>
          <a:xfrm>
            <a:off x="9829151" y="2068284"/>
            <a:ext cx="5111697" cy="112373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algn="ctr"/>
            <a:r>
              <a:rPr lang="ko-KR" altLang="en-US" sz="3200">
                <a:latin typeface="맑은 고딕"/>
                <a:ea typeface="맑은 고딕"/>
              </a:rPr>
              <a:t>유저의 선호도에 맞추어 </a:t>
            </a:r>
            <a:endParaRPr lang="en-US" altLang="ko-KR" sz="3200" b="1">
              <a:ln>
                <a:solidFill>
                  <a:sysClr val="windowText" lastClr="000000"/>
                </a:solidFill>
              </a:ln>
              <a:latin typeface="맑은 고딕" panose="020B0503020000020004" pitchFamily="34" charset="-127"/>
              <a:ea typeface="맑은 고딕" panose="020B0503020000020004" pitchFamily="34" charset="-127"/>
            </a:endParaRPr>
          </a:p>
          <a:p>
            <a:pPr algn="ctr"/>
            <a:r>
              <a:rPr lang="ko-KR" altLang="en-US" sz="3200">
                <a:latin typeface="맑은 고딕"/>
                <a:ea typeface="맑은 고딕"/>
              </a:rPr>
              <a:t>아이템들의 </a:t>
            </a:r>
            <a:r>
              <a:rPr lang="ko-KR" altLang="en-US" sz="3200" err="1">
                <a:latin typeface="맑은 고딕"/>
                <a:ea typeface="맑은 고딕"/>
              </a:rPr>
              <a:t>Ranking생성</a:t>
            </a:r>
            <a:endParaRPr lang="en-US" altLang="ko-KR" sz="3200" b="1" err="1">
              <a:ln>
                <a:solidFill>
                  <a:sysClr val="windowText" lastClr="000000"/>
                </a:solidFill>
              </a:ln>
              <a:latin typeface="맑은 고딕" panose="020B0503020000020004" pitchFamily="34" charset="-127"/>
              <a:ea typeface="맑은 고딕" panose="020B0503020000020004" pitchFamily="34" charset="-127"/>
            </a:endParaRPr>
          </a:p>
          <a:p>
            <a:pPr lvl="1" algn="ctr"/>
            <a:endParaRPr lang="en-US" altLang="ko-KR" sz="3200">
              <a:latin typeface="맑은 고딕" panose="020B0503020000020004" pitchFamily="34" charset="-127"/>
              <a:ea typeface="맑은 고딕" panose="020B0503020000020004" pitchFamily="34" charset="-127"/>
            </a:endParaRPr>
          </a:p>
          <a:p>
            <a:pPr algn="ctr"/>
            <a:endParaRPr lang="ko-KR" altLang="en-US" sz="3200">
              <a:latin typeface="맑은 고딕"/>
              <a:ea typeface="맑은 고딕"/>
            </a:endParaRPr>
          </a:p>
        </p:txBody>
      </p:sp>
      <p:sp>
        <p:nvSpPr>
          <p:cNvPr id="39" name="Arrow: Right 38">
            <a:extLst>
              <a:ext uri="{FF2B5EF4-FFF2-40B4-BE49-F238E27FC236}">
                <a16:creationId xmlns:a16="http://schemas.microsoft.com/office/drawing/2014/main" id="{59F52B84-1317-5880-2C01-D2F3FA892D53}"/>
              </a:ext>
            </a:extLst>
          </p:cNvPr>
          <p:cNvSpPr/>
          <p:nvPr/>
        </p:nvSpPr>
        <p:spPr>
          <a:xfrm>
            <a:off x="7925803" y="320340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
            <a:extLst>
              <a:ext uri="{FF2B5EF4-FFF2-40B4-BE49-F238E27FC236}">
                <a16:creationId xmlns:a16="http://schemas.microsoft.com/office/drawing/2014/main" id="{AEF623B9-E318-19CE-BE9D-16C775574594}"/>
              </a:ext>
            </a:extLst>
          </p:cNvPr>
          <p:cNvSpPr/>
          <p:nvPr/>
        </p:nvSpPr>
        <p:spPr>
          <a:xfrm>
            <a:off x="9829150" y="4279086"/>
            <a:ext cx="5122739" cy="103692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algn="ctr"/>
            <a:r>
              <a:rPr lang="en-US" altLang="ko-KR" sz="3200" dirty="0" err="1">
                <a:ea typeface="맑은 고딕"/>
                <a:cs typeface="Calibri"/>
              </a:rPr>
              <a:t>학습과정에서</a:t>
            </a:r>
            <a:r>
              <a:rPr lang="en-US" altLang="ko-KR" sz="3200" dirty="0">
                <a:ea typeface="맑은 고딕"/>
                <a:cs typeface="Calibri"/>
              </a:rPr>
              <a:t> </a:t>
            </a:r>
            <a:r>
              <a:rPr lang="en-US" altLang="ko-KR" sz="3200" dirty="0" err="1">
                <a:ea typeface="맑은 고딕"/>
                <a:cs typeface="Calibri"/>
              </a:rPr>
              <a:t>Ranking을</a:t>
            </a:r>
            <a:r>
              <a:rPr lang="en-US" altLang="ko-KR" sz="3200" dirty="0">
                <a:ea typeface="맑은 고딕"/>
                <a:cs typeface="Calibri"/>
              </a:rPr>
              <a:t> </a:t>
            </a:r>
            <a:endParaRPr lang="en-US" sz="3200" dirty="0">
              <a:ea typeface="Calibri"/>
              <a:cs typeface="Calibri"/>
            </a:endParaRPr>
          </a:p>
          <a:p>
            <a:pPr algn="ctr"/>
            <a:r>
              <a:rPr lang="en-US" altLang="ko-KR" sz="3200" dirty="0" err="1">
                <a:ea typeface="맑은 고딕"/>
                <a:cs typeface="Calibri"/>
              </a:rPr>
              <a:t>최적화하는</a:t>
            </a:r>
            <a:r>
              <a:rPr lang="en-US" altLang="ko-KR" sz="3200" dirty="0">
                <a:ea typeface="맑은 고딕"/>
                <a:cs typeface="Calibri"/>
              </a:rPr>
              <a:t> </a:t>
            </a:r>
            <a:r>
              <a:rPr lang="en-US" altLang="ko-KR" sz="3200" dirty="0" err="1">
                <a:ea typeface="맑은 고딕"/>
                <a:cs typeface="Calibri"/>
              </a:rPr>
              <a:t>과정이</a:t>
            </a:r>
            <a:r>
              <a:rPr lang="en-US" altLang="ko-KR" sz="3200" dirty="0">
                <a:ea typeface="맑은 고딕"/>
                <a:cs typeface="Calibri"/>
              </a:rPr>
              <a:t> </a:t>
            </a:r>
            <a:r>
              <a:rPr lang="en-US" altLang="ko-KR" sz="3200" dirty="0" err="1">
                <a:ea typeface="맑은 고딕"/>
                <a:cs typeface="Calibri"/>
              </a:rPr>
              <a:t>없음</a:t>
            </a:r>
            <a:endParaRPr lang="en-US" altLang="ko-KR" sz="3200" dirty="0">
              <a:ea typeface="맑은 고딕"/>
              <a:cs typeface="Calibri"/>
            </a:endParaRPr>
          </a:p>
        </p:txBody>
      </p:sp>
      <p:pic>
        <p:nvPicPr>
          <p:cNvPr id="42" name="그림 8" descr="원, 블랙, 그래픽, 흑백이(가) 표시된 사진&#10;&#10;자동 생성된 설명">
            <a:extLst>
              <a:ext uri="{FF2B5EF4-FFF2-40B4-BE49-F238E27FC236}">
                <a16:creationId xmlns:a16="http://schemas.microsoft.com/office/drawing/2014/main" id="{35EE3CDD-D280-BB66-A1B7-9E6B192AAAF2}"/>
              </a:ext>
            </a:extLst>
          </p:cNvPr>
          <p:cNvPicPr>
            <a:picLocks noChangeAspect="1"/>
          </p:cNvPicPr>
          <p:nvPr/>
        </p:nvPicPr>
        <p:blipFill>
          <a:blip r:embed="rId4"/>
          <a:stretch>
            <a:fillRect/>
          </a:stretch>
        </p:blipFill>
        <p:spPr>
          <a:xfrm>
            <a:off x="7169179" y="8092013"/>
            <a:ext cx="2711973" cy="1934997"/>
          </a:xfrm>
          <a:prstGeom prst="rect">
            <a:avLst/>
          </a:prstGeom>
        </p:spPr>
      </p:pic>
      <p:grpSp>
        <p:nvGrpSpPr>
          <p:cNvPr id="48" name="Group 47">
            <a:extLst>
              <a:ext uri="{FF2B5EF4-FFF2-40B4-BE49-F238E27FC236}">
                <a16:creationId xmlns:a16="http://schemas.microsoft.com/office/drawing/2014/main" id="{8602DA52-8BC1-4459-7AAA-1BD39D85DA5E}"/>
              </a:ext>
            </a:extLst>
          </p:cNvPr>
          <p:cNvGrpSpPr/>
          <p:nvPr/>
        </p:nvGrpSpPr>
        <p:grpSpPr>
          <a:xfrm>
            <a:off x="3640558" y="8286705"/>
            <a:ext cx="2427912" cy="1572723"/>
            <a:chOff x="4971647" y="6564971"/>
            <a:chExt cx="2500253" cy="2368482"/>
          </a:xfrm>
        </p:grpSpPr>
        <p:pic>
          <p:nvPicPr>
            <p:cNvPr id="43" name="Picture 42" descr="A yellow stars in a speech bubble&#10;&#10;자동 생성된 설명">
              <a:extLst>
                <a:ext uri="{FF2B5EF4-FFF2-40B4-BE49-F238E27FC236}">
                  <a16:creationId xmlns:a16="http://schemas.microsoft.com/office/drawing/2014/main" id="{3CDF13D5-9AAD-9F3C-5DDA-5F2EEA66FA1B}"/>
                </a:ext>
              </a:extLst>
            </p:cNvPr>
            <p:cNvPicPr>
              <a:picLocks noChangeAspect="1"/>
            </p:cNvPicPr>
            <p:nvPr/>
          </p:nvPicPr>
          <p:blipFill>
            <a:blip r:embed="rId5"/>
            <a:stretch>
              <a:fillRect/>
            </a:stretch>
          </p:blipFill>
          <p:spPr>
            <a:xfrm>
              <a:off x="4976426" y="6564971"/>
              <a:ext cx="2493741" cy="704850"/>
            </a:xfrm>
            <a:prstGeom prst="rect">
              <a:avLst/>
            </a:prstGeom>
          </p:spPr>
        </p:pic>
        <p:pic>
          <p:nvPicPr>
            <p:cNvPr id="46" name="Picture 45" descr="A pizza restaurant with a pizza sign&#10;&#10;자동 생성된 설명">
              <a:extLst>
                <a:ext uri="{FF2B5EF4-FFF2-40B4-BE49-F238E27FC236}">
                  <a16:creationId xmlns:a16="http://schemas.microsoft.com/office/drawing/2014/main" id="{11A2FBCF-E121-489C-23C7-5BA1707B70A8}"/>
                </a:ext>
              </a:extLst>
            </p:cNvPr>
            <p:cNvPicPr>
              <a:picLocks noChangeAspect="1"/>
            </p:cNvPicPr>
            <p:nvPr/>
          </p:nvPicPr>
          <p:blipFill>
            <a:blip r:embed="rId6"/>
            <a:stretch>
              <a:fillRect/>
            </a:stretch>
          </p:blipFill>
          <p:spPr>
            <a:xfrm>
              <a:off x="4971647" y="7265010"/>
              <a:ext cx="2500253" cy="1668443"/>
            </a:xfrm>
            <a:prstGeom prst="rect">
              <a:avLst/>
            </a:prstGeom>
          </p:spPr>
        </p:pic>
      </p:grpSp>
      <p:grpSp>
        <p:nvGrpSpPr>
          <p:cNvPr id="52" name="Group 51">
            <a:extLst>
              <a:ext uri="{FF2B5EF4-FFF2-40B4-BE49-F238E27FC236}">
                <a16:creationId xmlns:a16="http://schemas.microsoft.com/office/drawing/2014/main" id="{23AFFFF8-5C69-37C0-F97F-B23850A43881}"/>
              </a:ext>
            </a:extLst>
          </p:cNvPr>
          <p:cNvGrpSpPr/>
          <p:nvPr/>
        </p:nvGrpSpPr>
        <p:grpSpPr>
          <a:xfrm>
            <a:off x="342287" y="8097897"/>
            <a:ext cx="2706345" cy="1938699"/>
            <a:chOff x="342287" y="7403416"/>
            <a:chExt cx="2662940" cy="2662116"/>
          </a:xfrm>
        </p:grpSpPr>
        <p:grpSp>
          <p:nvGrpSpPr>
            <p:cNvPr id="47" name="Group 46">
              <a:extLst>
                <a:ext uri="{FF2B5EF4-FFF2-40B4-BE49-F238E27FC236}">
                  <a16:creationId xmlns:a16="http://schemas.microsoft.com/office/drawing/2014/main" id="{438D1A45-0E52-804D-F3D2-DA67AAFFAB4D}"/>
                </a:ext>
              </a:extLst>
            </p:cNvPr>
            <p:cNvGrpSpPr/>
            <p:nvPr/>
          </p:nvGrpSpPr>
          <p:grpSpPr>
            <a:xfrm>
              <a:off x="527981" y="7576620"/>
              <a:ext cx="2288840" cy="2324473"/>
              <a:chOff x="759474" y="6448088"/>
              <a:chExt cx="2288840" cy="2324473"/>
            </a:xfrm>
          </p:grpSpPr>
          <p:pic>
            <p:nvPicPr>
              <p:cNvPr id="44" name="Picture 43" descr="A yellow stars in a speech bubble&#10;&#10;자동 생성된 설명">
                <a:extLst>
                  <a:ext uri="{FF2B5EF4-FFF2-40B4-BE49-F238E27FC236}">
                    <a16:creationId xmlns:a16="http://schemas.microsoft.com/office/drawing/2014/main" id="{0E1D8CD1-3F7A-4016-4C62-8065F1A03566}"/>
                  </a:ext>
                </a:extLst>
              </p:cNvPr>
              <p:cNvPicPr>
                <a:picLocks noChangeAspect="1"/>
              </p:cNvPicPr>
              <p:nvPr/>
            </p:nvPicPr>
            <p:blipFill>
              <a:blip r:embed="rId7"/>
              <a:stretch>
                <a:fillRect/>
              </a:stretch>
            </p:blipFill>
            <p:spPr>
              <a:xfrm>
                <a:off x="759474" y="6448088"/>
                <a:ext cx="2281659" cy="656864"/>
              </a:xfrm>
              <a:prstGeom prst="rect">
                <a:avLst/>
              </a:prstGeom>
            </p:spPr>
          </p:pic>
          <p:pic>
            <p:nvPicPr>
              <p:cNvPr id="45" name="Picture 44" descr="A donut shop with a table and chairs&#10;&#10;자동 생성된 설명">
                <a:extLst>
                  <a:ext uri="{FF2B5EF4-FFF2-40B4-BE49-F238E27FC236}">
                    <a16:creationId xmlns:a16="http://schemas.microsoft.com/office/drawing/2014/main" id="{1E93B860-1A54-8F98-A720-BA97CFE9D058}"/>
                  </a:ext>
                </a:extLst>
              </p:cNvPr>
              <p:cNvPicPr>
                <a:picLocks noChangeAspect="1"/>
              </p:cNvPicPr>
              <p:nvPr/>
            </p:nvPicPr>
            <p:blipFill>
              <a:blip r:embed="rId8"/>
              <a:stretch>
                <a:fillRect/>
              </a:stretch>
            </p:blipFill>
            <p:spPr>
              <a:xfrm>
                <a:off x="762193" y="7103033"/>
                <a:ext cx="2286121" cy="1669528"/>
              </a:xfrm>
              <a:prstGeom prst="rect">
                <a:avLst/>
              </a:prstGeom>
            </p:spPr>
          </p:pic>
        </p:grpSp>
        <p:sp>
          <p:nvSpPr>
            <p:cNvPr id="49" name="Rectangle: Rounded Corners 48">
              <a:extLst>
                <a:ext uri="{FF2B5EF4-FFF2-40B4-BE49-F238E27FC236}">
                  <a16:creationId xmlns:a16="http://schemas.microsoft.com/office/drawing/2014/main" id="{F2BD8853-1A61-6BC5-C94A-4E39212303A3}"/>
                </a:ext>
              </a:extLst>
            </p:cNvPr>
            <p:cNvSpPr/>
            <p:nvPr/>
          </p:nvSpPr>
          <p:spPr>
            <a:xfrm>
              <a:off x="342287" y="7403416"/>
              <a:ext cx="2662940" cy="2662116"/>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peech Bubble: Oval 49">
            <a:extLst>
              <a:ext uri="{FF2B5EF4-FFF2-40B4-BE49-F238E27FC236}">
                <a16:creationId xmlns:a16="http://schemas.microsoft.com/office/drawing/2014/main" id="{79A6F383-3550-46B6-9A5A-453A18396183}"/>
              </a:ext>
            </a:extLst>
          </p:cNvPr>
          <p:cNvSpPr/>
          <p:nvPr/>
        </p:nvSpPr>
        <p:spPr>
          <a:xfrm>
            <a:off x="998317" y="6452886"/>
            <a:ext cx="2503021"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ea typeface="Calibri"/>
                <a:cs typeface="Calibri"/>
              </a:rPr>
              <a:t>추천시스템의 </a:t>
            </a:r>
          </a:p>
          <a:p>
            <a:pPr algn="ctr"/>
            <a:r>
              <a:rPr lang="ko-KR" altLang="en-US" b="1">
                <a:solidFill>
                  <a:schemeClr val="tx1"/>
                </a:solidFill>
                <a:ea typeface="Calibri"/>
                <a:cs typeface="Calibri"/>
              </a:rPr>
              <a:t>도넛 가게 추천</a:t>
            </a:r>
            <a:endParaRPr lang="ko-KR">
              <a:solidFill>
                <a:schemeClr val="tx1"/>
              </a:solidFill>
            </a:endParaRPr>
          </a:p>
        </p:txBody>
      </p:sp>
      <p:grpSp>
        <p:nvGrpSpPr>
          <p:cNvPr id="53" name="Group 52">
            <a:extLst>
              <a:ext uri="{FF2B5EF4-FFF2-40B4-BE49-F238E27FC236}">
                <a16:creationId xmlns:a16="http://schemas.microsoft.com/office/drawing/2014/main" id="{85DC2CEC-D7AF-18A3-8D4E-0159A414C5B0}"/>
              </a:ext>
            </a:extLst>
          </p:cNvPr>
          <p:cNvGrpSpPr/>
          <p:nvPr/>
        </p:nvGrpSpPr>
        <p:grpSpPr>
          <a:xfrm>
            <a:off x="14405013" y="8098619"/>
            <a:ext cx="2427912" cy="1572724"/>
            <a:chOff x="4971647" y="6564971"/>
            <a:chExt cx="2500253" cy="2368482"/>
          </a:xfrm>
        </p:grpSpPr>
        <p:pic>
          <p:nvPicPr>
            <p:cNvPr id="54" name="Picture 53" descr="A yellow stars in a speech bubble&#10;&#10;자동 생성된 설명">
              <a:extLst>
                <a:ext uri="{FF2B5EF4-FFF2-40B4-BE49-F238E27FC236}">
                  <a16:creationId xmlns:a16="http://schemas.microsoft.com/office/drawing/2014/main" id="{9836D5F9-ED08-6DE0-4A0E-08408DAA0145}"/>
                </a:ext>
              </a:extLst>
            </p:cNvPr>
            <p:cNvPicPr>
              <a:picLocks noChangeAspect="1"/>
            </p:cNvPicPr>
            <p:nvPr/>
          </p:nvPicPr>
          <p:blipFill>
            <a:blip r:embed="rId5"/>
            <a:stretch>
              <a:fillRect/>
            </a:stretch>
          </p:blipFill>
          <p:spPr>
            <a:xfrm>
              <a:off x="4976426" y="6564971"/>
              <a:ext cx="2493741" cy="704850"/>
            </a:xfrm>
            <a:prstGeom prst="rect">
              <a:avLst/>
            </a:prstGeom>
          </p:spPr>
        </p:pic>
        <p:pic>
          <p:nvPicPr>
            <p:cNvPr id="55" name="Picture 54" descr="A pizza restaurant with a pizza sign&#10;&#10;자동 생성된 설명">
              <a:extLst>
                <a:ext uri="{FF2B5EF4-FFF2-40B4-BE49-F238E27FC236}">
                  <a16:creationId xmlns:a16="http://schemas.microsoft.com/office/drawing/2014/main" id="{36E3E259-32B1-D72E-A8E0-4251AB951C3B}"/>
                </a:ext>
              </a:extLst>
            </p:cNvPr>
            <p:cNvPicPr>
              <a:picLocks noChangeAspect="1"/>
            </p:cNvPicPr>
            <p:nvPr/>
          </p:nvPicPr>
          <p:blipFill>
            <a:blip r:embed="rId6"/>
            <a:stretch>
              <a:fillRect/>
            </a:stretch>
          </p:blipFill>
          <p:spPr>
            <a:xfrm>
              <a:off x="4971647" y="7265010"/>
              <a:ext cx="2500253" cy="1668443"/>
            </a:xfrm>
            <a:prstGeom prst="rect">
              <a:avLst/>
            </a:prstGeom>
          </p:spPr>
        </p:pic>
      </p:grpSp>
      <p:grpSp>
        <p:nvGrpSpPr>
          <p:cNvPr id="57" name="Group 56">
            <a:extLst>
              <a:ext uri="{FF2B5EF4-FFF2-40B4-BE49-F238E27FC236}">
                <a16:creationId xmlns:a16="http://schemas.microsoft.com/office/drawing/2014/main" id="{C922A85C-B107-A1A4-B7E7-36288B5CB379}"/>
              </a:ext>
            </a:extLst>
          </p:cNvPr>
          <p:cNvGrpSpPr/>
          <p:nvPr/>
        </p:nvGrpSpPr>
        <p:grpSpPr>
          <a:xfrm>
            <a:off x="11136311" y="8093819"/>
            <a:ext cx="2326147" cy="1562594"/>
            <a:chOff x="759474" y="6448088"/>
            <a:chExt cx="2288840" cy="2324473"/>
          </a:xfrm>
        </p:grpSpPr>
        <p:pic>
          <p:nvPicPr>
            <p:cNvPr id="59" name="Picture 58" descr="A yellow stars in a speech bubble&#10;&#10;자동 생성된 설명">
              <a:extLst>
                <a:ext uri="{FF2B5EF4-FFF2-40B4-BE49-F238E27FC236}">
                  <a16:creationId xmlns:a16="http://schemas.microsoft.com/office/drawing/2014/main" id="{3FB09219-480C-33A1-8463-A7C96D602653}"/>
                </a:ext>
              </a:extLst>
            </p:cNvPr>
            <p:cNvPicPr>
              <a:picLocks noChangeAspect="1"/>
            </p:cNvPicPr>
            <p:nvPr/>
          </p:nvPicPr>
          <p:blipFill>
            <a:blip r:embed="rId7"/>
            <a:stretch>
              <a:fillRect/>
            </a:stretch>
          </p:blipFill>
          <p:spPr>
            <a:xfrm>
              <a:off x="759474" y="6448088"/>
              <a:ext cx="2281659" cy="656864"/>
            </a:xfrm>
            <a:prstGeom prst="rect">
              <a:avLst/>
            </a:prstGeom>
          </p:spPr>
        </p:pic>
        <p:pic>
          <p:nvPicPr>
            <p:cNvPr id="60" name="Picture 59" descr="A donut shop with a table and chairs&#10;&#10;자동 생성된 설명">
              <a:extLst>
                <a:ext uri="{FF2B5EF4-FFF2-40B4-BE49-F238E27FC236}">
                  <a16:creationId xmlns:a16="http://schemas.microsoft.com/office/drawing/2014/main" id="{47B3AA12-F570-93C6-FCF4-F3738BA79B0E}"/>
                </a:ext>
              </a:extLst>
            </p:cNvPr>
            <p:cNvPicPr>
              <a:picLocks noChangeAspect="1"/>
            </p:cNvPicPr>
            <p:nvPr/>
          </p:nvPicPr>
          <p:blipFill>
            <a:blip r:embed="rId8"/>
            <a:stretch>
              <a:fillRect/>
            </a:stretch>
          </p:blipFill>
          <p:spPr>
            <a:xfrm>
              <a:off x="762193" y="7103033"/>
              <a:ext cx="2286121" cy="1669528"/>
            </a:xfrm>
            <a:prstGeom prst="rect">
              <a:avLst/>
            </a:prstGeom>
          </p:spPr>
        </p:pic>
      </p:grpSp>
      <p:sp>
        <p:nvSpPr>
          <p:cNvPr id="58" name="Rectangle: Rounded Corners 57">
            <a:extLst>
              <a:ext uri="{FF2B5EF4-FFF2-40B4-BE49-F238E27FC236}">
                <a16:creationId xmlns:a16="http://schemas.microsoft.com/office/drawing/2014/main" id="{0BB3B49F-712F-A34F-AC63-438A7B066A43}"/>
              </a:ext>
            </a:extLst>
          </p:cNvPr>
          <p:cNvSpPr/>
          <p:nvPr/>
        </p:nvSpPr>
        <p:spPr>
          <a:xfrm>
            <a:off x="14260843" y="7909808"/>
            <a:ext cx="2706345" cy="1938699"/>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peech Bubble: Oval 60">
            <a:extLst>
              <a:ext uri="{FF2B5EF4-FFF2-40B4-BE49-F238E27FC236}">
                <a16:creationId xmlns:a16="http://schemas.microsoft.com/office/drawing/2014/main" id="{EF75FFE8-20DC-99E0-661A-182F80F7544E}"/>
              </a:ext>
            </a:extLst>
          </p:cNvPr>
          <p:cNvSpPr/>
          <p:nvPr/>
        </p:nvSpPr>
        <p:spPr>
          <a:xfrm>
            <a:off x="14945810" y="6452885"/>
            <a:ext cx="2503022"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Calibri"/>
                <a:cs typeface="Calibri"/>
              </a:rPr>
              <a:t>사용자가 </a:t>
            </a:r>
            <a:endParaRPr lang="en-US" altLang="ko-KR">
              <a:solidFill>
                <a:schemeClr val="tx1"/>
              </a:solidFill>
            </a:endParaRPr>
          </a:p>
          <a:p>
            <a:pPr algn="ctr"/>
            <a:r>
              <a:rPr lang="ko-KR" altLang="en-US" b="1">
                <a:solidFill>
                  <a:schemeClr val="tx1"/>
                </a:solidFill>
                <a:ea typeface="Calibri"/>
                <a:cs typeface="Calibri"/>
              </a:rPr>
              <a:t>선호하는 가게</a:t>
            </a:r>
            <a:endParaRPr lang="ko-KR">
              <a:solidFill>
                <a:schemeClr val="tx1"/>
              </a:solidFill>
            </a:endParaRPr>
          </a:p>
        </p:txBody>
      </p:sp>
      <p:sp>
        <p:nvSpPr>
          <p:cNvPr id="62" name="Arrow: Right 61">
            <a:extLst>
              <a:ext uri="{FF2B5EF4-FFF2-40B4-BE49-F238E27FC236}">
                <a16:creationId xmlns:a16="http://schemas.microsoft.com/office/drawing/2014/main" id="{A851CBB7-2CE9-A6D8-7261-1A26EAF274E4}"/>
              </a:ext>
            </a:extLst>
          </p:cNvPr>
          <p:cNvSpPr/>
          <p:nvPr/>
        </p:nvSpPr>
        <p:spPr>
          <a:xfrm>
            <a:off x="6392157" y="8484357"/>
            <a:ext cx="949010" cy="11542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408BE539-CE83-66C6-7286-C0F95BF7A709}"/>
              </a:ext>
            </a:extLst>
          </p:cNvPr>
          <p:cNvSpPr/>
          <p:nvPr/>
        </p:nvSpPr>
        <p:spPr>
          <a:xfrm>
            <a:off x="9835625" y="8498825"/>
            <a:ext cx="949010" cy="11542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2">
            <a:extLst>
              <a:ext uri="{FF2B5EF4-FFF2-40B4-BE49-F238E27FC236}">
                <a16:creationId xmlns:a16="http://schemas.microsoft.com/office/drawing/2014/main" id="{7B049E40-B8FF-4A0F-EE04-6226D9EE1C90}"/>
              </a:ext>
            </a:extLst>
          </p:cNvPr>
          <p:cNvGrpSpPr/>
          <p:nvPr/>
        </p:nvGrpSpPr>
        <p:grpSpPr>
          <a:xfrm>
            <a:off x="2250319" y="205596"/>
            <a:ext cx="2968796" cy="1048294"/>
            <a:chOff x="0" y="0"/>
            <a:chExt cx="2025253" cy="812800"/>
          </a:xfrm>
        </p:grpSpPr>
        <p:sp>
          <p:nvSpPr>
            <p:cNvPr id="7" name="Freeform 3">
              <a:extLst>
                <a:ext uri="{FF2B5EF4-FFF2-40B4-BE49-F238E27FC236}">
                  <a16:creationId xmlns:a16="http://schemas.microsoft.com/office/drawing/2014/main" id="{C94AAAE8-4574-DD76-D314-A4CB6C45575E}"/>
                </a:ext>
              </a:extLst>
            </p:cNvPr>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8" name="TextBox 4">
              <a:extLst>
                <a:ext uri="{FF2B5EF4-FFF2-40B4-BE49-F238E27FC236}">
                  <a16:creationId xmlns:a16="http://schemas.microsoft.com/office/drawing/2014/main" id="{D1AF0866-EFB7-1578-0864-7F88A528B546}"/>
                </a:ext>
              </a:extLst>
            </p:cNvPr>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15">
            <a:extLst>
              <a:ext uri="{FF2B5EF4-FFF2-40B4-BE49-F238E27FC236}">
                <a16:creationId xmlns:a16="http://schemas.microsoft.com/office/drawing/2014/main" id="{02D9802B-9AD4-280E-CAD4-9E5E02873425}"/>
              </a:ext>
            </a:extLst>
          </p:cNvPr>
          <p:cNvSpPr txBox="1"/>
          <p:nvPr/>
        </p:nvSpPr>
        <p:spPr>
          <a:xfrm>
            <a:off x="2922126" y="431177"/>
            <a:ext cx="1646877" cy="472437"/>
          </a:xfrm>
          <a:prstGeom prst="rect">
            <a:avLst/>
          </a:prstGeom>
        </p:spPr>
        <p:txBody>
          <a:bodyPr wrap="square" lIns="0" tIns="0" rIns="0" bIns="0" rtlCol="0" anchor="t">
            <a:spAutoFit/>
          </a:bodyPr>
          <a:lstStyle/>
          <a:p>
            <a:pPr algn="ctr">
              <a:lnSpc>
                <a:spcPts val="3926"/>
              </a:lnSpc>
            </a:pPr>
            <a:r>
              <a:rPr lang="ko-KR" altLang="en-US" sz="2804">
                <a:solidFill>
                  <a:srgbClr val="AB8A66"/>
                </a:solidFill>
                <a:ea typeface="TDTD고딕 Bold"/>
              </a:rPr>
              <a:t>기술조사</a:t>
            </a:r>
            <a:endParaRPr lang="ko-KR" altLang="en-US" sz="2800" dirty="0">
              <a:solidFill>
                <a:srgbClr val="AB8A66"/>
              </a:solidFill>
              <a:ea typeface="TDTD고딕 Bold"/>
              <a:cs typeface="Calibri"/>
            </a:endParaRPr>
          </a:p>
        </p:txBody>
      </p:sp>
    </p:spTree>
    <p:extLst>
      <p:ext uri="{BB962C8B-B14F-4D97-AF65-F5344CB8AC3E}">
        <p14:creationId xmlns:p14="http://schemas.microsoft.com/office/powerpoint/2010/main" val="177159107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dirty="0" err="1">
                <a:solidFill>
                  <a:srgbClr val="795635"/>
                </a:solidFill>
                <a:latin typeface="Malgun Gothic"/>
                <a:ea typeface="Malgun Gothic"/>
                <a:cs typeface="Calibri"/>
              </a:rPr>
              <a:t>LightFm</a:t>
            </a:r>
            <a:r>
              <a:rPr lang="ko-KR" altLang="en-US" sz="2950" dirty="0">
                <a:solidFill>
                  <a:srgbClr val="795635"/>
                </a:solidFill>
                <a:latin typeface="Malgun Gothic"/>
                <a:ea typeface="Malgun Gothic"/>
                <a:cs typeface="Calibri"/>
              </a:rPr>
              <a:t>, </a:t>
            </a:r>
            <a:r>
              <a:rPr lang="ko-KR" altLang="en-US" sz="2950" dirty="0" err="1">
                <a:solidFill>
                  <a:srgbClr val="795635"/>
                </a:solidFill>
                <a:latin typeface="Malgun Gothic"/>
                <a:ea typeface="Malgun Gothic"/>
                <a:cs typeface="Calibri"/>
              </a:rPr>
              <a:t>Buffalo</a:t>
            </a:r>
            <a:r>
              <a:rPr lang="ko-KR" altLang="en-US" sz="2950" dirty="0">
                <a:solidFill>
                  <a:srgbClr val="795635"/>
                </a:solidFill>
                <a:latin typeface="Malgun Gothic"/>
                <a:ea typeface="Malgun Gothic"/>
                <a:cs typeface="Calibri"/>
              </a:rPr>
              <a:t> 라이브러리</a:t>
            </a:r>
          </a:p>
        </p:txBody>
      </p:sp>
      <p:grpSp>
        <p:nvGrpSpPr>
          <p:cNvPr id="6" name="Group 5">
            <a:extLst>
              <a:ext uri="{FF2B5EF4-FFF2-40B4-BE49-F238E27FC236}">
                <a16:creationId xmlns:a16="http://schemas.microsoft.com/office/drawing/2014/main" id="{0A995545-2834-CAA3-9D1E-48481B8FBFF8}"/>
              </a:ext>
            </a:extLst>
          </p:cNvPr>
          <p:cNvGrpSpPr/>
          <p:nvPr/>
        </p:nvGrpSpPr>
        <p:grpSpPr>
          <a:xfrm>
            <a:off x="135354" y="1940092"/>
            <a:ext cx="5950680" cy="2884092"/>
            <a:chOff x="9715498" y="1879934"/>
            <a:chExt cx="6497053" cy="2899131"/>
          </a:xfrm>
        </p:grpSpPr>
        <p:sp>
          <p:nvSpPr>
            <p:cNvPr id="28" name="순서도: 자기 디스크 5">
              <a:extLst>
                <a:ext uri="{FF2B5EF4-FFF2-40B4-BE49-F238E27FC236}">
                  <a16:creationId xmlns:a16="http://schemas.microsoft.com/office/drawing/2014/main" id="{487E4C2E-5B64-2542-3632-166C34753558}"/>
                </a:ext>
              </a:extLst>
            </p:cNvPr>
            <p:cNvSpPr/>
            <p:nvPr/>
          </p:nvSpPr>
          <p:spPr>
            <a:xfrm>
              <a:off x="10408644" y="2402392"/>
              <a:ext cx="1885219" cy="171284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err="1">
                  <a:solidFill>
                    <a:schemeClr val="tx1"/>
                  </a:solidFill>
                  <a:ea typeface="맑은 고딕"/>
                  <a:cs typeface="Calibri"/>
                </a:rPr>
                <a:t>LightFm</a:t>
              </a:r>
            </a:p>
          </p:txBody>
        </p:sp>
        <p:sp>
          <p:nvSpPr>
            <p:cNvPr id="29" name="순서도: 자기 디스크 5">
              <a:extLst>
                <a:ext uri="{FF2B5EF4-FFF2-40B4-BE49-F238E27FC236}">
                  <a16:creationId xmlns:a16="http://schemas.microsoft.com/office/drawing/2014/main" id="{BF1ED1B7-8B59-F7A7-1733-9AE8A70EBB0F}"/>
                </a:ext>
              </a:extLst>
            </p:cNvPr>
            <p:cNvSpPr/>
            <p:nvPr/>
          </p:nvSpPr>
          <p:spPr>
            <a:xfrm>
              <a:off x="13553018" y="2402392"/>
              <a:ext cx="1885219" cy="1712844"/>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Buffalo</a:t>
              </a:r>
              <a:endParaRPr lang="en-US">
                <a:solidFill>
                  <a:schemeClr val="tx1"/>
                </a:solidFill>
              </a:endParaRPr>
            </a:p>
          </p:txBody>
        </p:sp>
        <p:sp>
          <p:nvSpPr>
            <p:cNvPr id="32" name="Rectangle: Rounded Corners 31">
              <a:extLst>
                <a:ext uri="{FF2B5EF4-FFF2-40B4-BE49-F238E27FC236}">
                  <a16:creationId xmlns:a16="http://schemas.microsoft.com/office/drawing/2014/main" id="{BCCB0CB7-ED67-9DEC-A4DE-7BA493616DE5}"/>
                </a:ext>
              </a:extLst>
            </p:cNvPr>
            <p:cNvSpPr/>
            <p:nvPr/>
          </p:nvSpPr>
          <p:spPr>
            <a:xfrm>
              <a:off x="9715498" y="1879934"/>
              <a:ext cx="6497053" cy="289913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그림 8" descr="원, 블랙, 그래픽, 흑백이(가) 표시된 사진&#10;&#10;자동 생성된 설명">
            <a:extLst>
              <a:ext uri="{FF2B5EF4-FFF2-40B4-BE49-F238E27FC236}">
                <a16:creationId xmlns:a16="http://schemas.microsoft.com/office/drawing/2014/main" id="{C919665D-82AE-1292-959E-0286634AF814}"/>
              </a:ext>
            </a:extLst>
          </p:cNvPr>
          <p:cNvPicPr>
            <a:picLocks noChangeAspect="1"/>
          </p:cNvPicPr>
          <p:nvPr/>
        </p:nvPicPr>
        <p:blipFill>
          <a:blip r:embed="rId4"/>
          <a:stretch>
            <a:fillRect/>
          </a:stretch>
        </p:blipFill>
        <p:spPr>
          <a:xfrm>
            <a:off x="108621" y="8251165"/>
            <a:ext cx="2711973" cy="1934997"/>
          </a:xfrm>
          <a:prstGeom prst="rect">
            <a:avLst/>
          </a:prstGeom>
        </p:spPr>
      </p:pic>
      <p:sp>
        <p:nvSpPr>
          <p:cNvPr id="17" name="Arrow: Right 16">
            <a:extLst>
              <a:ext uri="{FF2B5EF4-FFF2-40B4-BE49-F238E27FC236}">
                <a16:creationId xmlns:a16="http://schemas.microsoft.com/office/drawing/2014/main" id="{0EF6CB79-DE60-BE43-4E17-B891B8963260}"/>
              </a:ext>
            </a:extLst>
          </p:cNvPr>
          <p:cNvSpPr/>
          <p:nvPr/>
        </p:nvSpPr>
        <p:spPr>
          <a:xfrm>
            <a:off x="6462406" y="254014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953CA7E-9812-DEFF-1954-432D5CCD5F65}"/>
              </a:ext>
            </a:extLst>
          </p:cNvPr>
          <p:cNvSpPr/>
          <p:nvPr/>
        </p:nvSpPr>
        <p:spPr>
          <a:xfrm>
            <a:off x="13043984" y="2476563"/>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3498A525-30EB-C0BC-55DF-014C35C036C7}"/>
              </a:ext>
            </a:extLst>
          </p:cNvPr>
          <p:cNvSpPr/>
          <p:nvPr/>
        </p:nvSpPr>
        <p:spPr>
          <a:xfrm>
            <a:off x="14753152" y="1394864"/>
            <a:ext cx="3269848" cy="3211974"/>
          </a:xfrm>
          <a:prstGeom prst="cub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400" b="1">
                <a:solidFill>
                  <a:schemeClr val="tx1"/>
                </a:solidFill>
                <a:ea typeface="맑은 고딕"/>
                <a:cs typeface="Calibri"/>
              </a:rPr>
              <a:t>상위 </a:t>
            </a:r>
            <a:r>
              <a:rPr lang="ko-KR" altLang="en-US" sz="2400" b="1" err="1">
                <a:solidFill>
                  <a:schemeClr val="tx1"/>
                </a:solidFill>
                <a:ea typeface="맑은 고딕"/>
                <a:cs typeface="Calibri"/>
              </a:rPr>
              <a:t>N개</a:t>
            </a:r>
            <a:r>
              <a:rPr lang="ko-KR" altLang="en-US" sz="2400" b="1">
                <a:solidFill>
                  <a:schemeClr val="tx1"/>
                </a:solidFill>
                <a:ea typeface="맑은 고딕"/>
                <a:cs typeface="Calibri"/>
              </a:rPr>
              <a:t> </a:t>
            </a:r>
            <a:endParaRPr lang="en-US" altLang="ko-KR" sz="2400" b="1">
              <a:solidFill>
                <a:schemeClr val="tx1"/>
              </a:solidFill>
              <a:ea typeface="Calibri"/>
              <a:cs typeface="Calibri"/>
            </a:endParaRPr>
          </a:p>
          <a:p>
            <a:pPr algn="ctr"/>
            <a:r>
              <a:rPr lang="ko-KR" altLang="en-US" sz="2400" b="1">
                <a:solidFill>
                  <a:schemeClr val="tx1"/>
                </a:solidFill>
                <a:ea typeface="맑은 고딕"/>
                <a:cs typeface="Calibri"/>
              </a:rPr>
              <a:t>음식점 추천모델</a:t>
            </a:r>
            <a:endParaRPr lang="en-US" sz="2400" b="1">
              <a:solidFill>
                <a:schemeClr val="tx1"/>
              </a:solidFill>
              <a:ea typeface="Calibri"/>
              <a:cs typeface="Calibri"/>
            </a:endParaRPr>
          </a:p>
        </p:txBody>
      </p:sp>
      <p:sp>
        <p:nvSpPr>
          <p:cNvPr id="22" name="Speech Bubble: Oval 21">
            <a:extLst>
              <a:ext uri="{FF2B5EF4-FFF2-40B4-BE49-F238E27FC236}">
                <a16:creationId xmlns:a16="http://schemas.microsoft.com/office/drawing/2014/main" id="{7B1AF6F6-D62A-B321-4F52-E26CADEB3692}"/>
              </a:ext>
            </a:extLst>
          </p:cNvPr>
          <p:cNvSpPr/>
          <p:nvPr/>
        </p:nvSpPr>
        <p:spPr>
          <a:xfrm>
            <a:off x="622140" y="6886936"/>
            <a:ext cx="3009413"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cs typeface="Calibri"/>
              </a:rPr>
              <a:t>주로 도넛보다는 </a:t>
            </a:r>
            <a:endParaRPr lang="ko-KR" altLang="en-US" b="1">
              <a:solidFill>
                <a:schemeClr val="tx1"/>
              </a:solidFill>
              <a:ea typeface="맑은 고딕" panose="020B0503020000020004" pitchFamily="34" charset="-127"/>
              <a:cs typeface="Calibri"/>
            </a:endParaRPr>
          </a:p>
          <a:p>
            <a:pPr algn="ctr"/>
            <a:r>
              <a:rPr lang="ko-KR" altLang="en-US" b="1" err="1">
                <a:solidFill>
                  <a:schemeClr val="tx1"/>
                </a:solidFill>
                <a:ea typeface="맑은 고딕"/>
                <a:cs typeface="Calibri"/>
              </a:rPr>
              <a:t>피자집</a:t>
            </a:r>
            <a:r>
              <a:rPr lang="ko-KR" altLang="en-US" b="1">
                <a:solidFill>
                  <a:schemeClr val="tx1"/>
                </a:solidFill>
                <a:ea typeface="맑은 고딕"/>
                <a:cs typeface="Calibri"/>
              </a:rPr>
              <a:t> 가게를 </a:t>
            </a:r>
          </a:p>
          <a:p>
            <a:pPr algn="ctr"/>
            <a:r>
              <a:rPr lang="ko-KR" altLang="en-US" b="1">
                <a:solidFill>
                  <a:schemeClr val="tx1"/>
                </a:solidFill>
                <a:ea typeface="맑은 고딕"/>
                <a:cs typeface="Calibri"/>
              </a:rPr>
              <a:t>많이 방문해</a:t>
            </a:r>
          </a:p>
        </p:txBody>
      </p:sp>
      <p:pic>
        <p:nvPicPr>
          <p:cNvPr id="24" name="Picture 23" descr="A yellow stars in a speech bubble&#10;&#10;자동 생성된 설명">
            <a:extLst>
              <a:ext uri="{FF2B5EF4-FFF2-40B4-BE49-F238E27FC236}">
                <a16:creationId xmlns:a16="http://schemas.microsoft.com/office/drawing/2014/main" id="{AEA8F1B3-EF3B-4E1D-9BB9-A0033EDCC2CA}"/>
              </a:ext>
            </a:extLst>
          </p:cNvPr>
          <p:cNvPicPr>
            <a:picLocks noChangeAspect="1"/>
          </p:cNvPicPr>
          <p:nvPr/>
        </p:nvPicPr>
        <p:blipFill>
          <a:blip r:embed="rId5"/>
          <a:stretch>
            <a:fillRect/>
          </a:stretch>
        </p:blipFill>
        <p:spPr>
          <a:xfrm>
            <a:off x="4266205" y="8359050"/>
            <a:ext cx="1829931" cy="468036"/>
          </a:xfrm>
          <a:prstGeom prst="rect">
            <a:avLst/>
          </a:prstGeom>
        </p:spPr>
      </p:pic>
      <p:pic>
        <p:nvPicPr>
          <p:cNvPr id="25" name="Picture 24" descr="A pizza restaurant with a pizza sign&#10;&#10;자동 생성된 설명">
            <a:extLst>
              <a:ext uri="{FF2B5EF4-FFF2-40B4-BE49-F238E27FC236}">
                <a16:creationId xmlns:a16="http://schemas.microsoft.com/office/drawing/2014/main" id="{DD76EAD0-6431-DC4E-68DF-53C29CD4D4B0}"/>
              </a:ext>
            </a:extLst>
          </p:cNvPr>
          <p:cNvPicPr>
            <a:picLocks noChangeAspect="1"/>
          </p:cNvPicPr>
          <p:nvPr/>
        </p:nvPicPr>
        <p:blipFill>
          <a:blip r:embed="rId6"/>
          <a:stretch>
            <a:fillRect/>
          </a:stretch>
        </p:blipFill>
        <p:spPr>
          <a:xfrm>
            <a:off x="4262698" y="8823891"/>
            <a:ext cx="1834710" cy="1107883"/>
          </a:xfrm>
          <a:prstGeom prst="rect">
            <a:avLst/>
          </a:prstGeom>
        </p:spPr>
      </p:pic>
      <p:pic>
        <p:nvPicPr>
          <p:cNvPr id="30" name="Picture 29" descr="A yellow stars in a speech bubble&#10;&#10;자동 생성된 설명">
            <a:extLst>
              <a:ext uri="{FF2B5EF4-FFF2-40B4-BE49-F238E27FC236}">
                <a16:creationId xmlns:a16="http://schemas.microsoft.com/office/drawing/2014/main" id="{46D349CA-425A-096F-B73D-807151A87D45}"/>
              </a:ext>
            </a:extLst>
          </p:cNvPr>
          <p:cNvPicPr>
            <a:picLocks noChangeAspect="1"/>
          </p:cNvPicPr>
          <p:nvPr/>
        </p:nvPicPr>
        <p:blipFill>
          <a:blip r:embed="rId7"/>
          <a:stretch>
            <a:fillRect/>
          </a:stretch>
        </p:blipFill>
        <p:spPr>
          <a:xfrm>
            <a:off x="4263843" y="6444433"/>
            <a:ext cx="1756354" cy="441568"/>
          </a:xfrm>
          <a:prstGeom prst="rect">
            <a:avLst/>
          </a:prstGeom>
        </p:spPr>
      </p:pic>
      <p:pic>
        <p:nvPicPr>
          <p:cNvPr id="31" name="Picture 30" descr="A donut shop with a table and chairs&#10;&#10;자동 생성된 설명">
            <a:extLst>
              <a:ext uri="{FF2B5EF4-FFF2-40B4-BE49-F238E27FC236}">
                <a16:creationId xmlns:a16="http://schemas.microsoft.com/office/drawing/2014/main" id="{37C959D0-07FD-4DB4-D478-DC957E4E0ACC}"/>
              </a:ext>
            </a:extLst>
          </p:cNvPr>
          <p:cNvPicPr>
            <a:picLocks noChangeAspect="1"/>
          </p:cNvPicPr>
          <p:nvPr/>
        </p:nvPicPr>
        <p:blipFill>
          <a:blip r:embed="rId8"/>
          <a:stretch>
            <a:fillRect/>
          </a:stretch>
        </p:blipFill>
        <p:spPr>
          <a:xfrm>
            <a:off x="4265936" y="6884711"/>
            <a:ext cx="1759789" cy="1122318"/>
          </a:xfrm>
          <a:prstGeom prst="rect">
            <a:avLst/>
          </a:prstGeom>
        </p:spPr>
      </p:pic>
      <p:sp>
        <p:nvSpPr>
          <p:cNvPr id="47" name="Rectangle: Rounded Corners 46">
            <a:extLst>
              <a:ext uri="{FF2B5EF4-FFF2-40B4-BE49-F238E27FC236}">
                <a16:creationId xmlns:a16="http://schemas.microsoft.com/office/drawing/2014/main" id="{6B52DCE1-F019-8A66-38A4-524B41947FB2}"/>
              </a:ext>
            </a:extLst>
          </p:cNvPr>
          <p:cNvSpPr/>
          <p:nvPr/>
        </p:nvSpPr>
        <p:spPr>
          <a:xfrm>
            <a:off x="3858098" y="6193788"/>
            <a:ext cx="4457013" cy="3868510"/>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line drawing of a star&#10;&#10;자동 생성된 설명">
            <a:extLst>
              <a:ext uri="{FF2B5EF4-FFF2-40B4-BE49-F238E27FC236}">
                <a16:creationId xmlns:a16="http://schemas.microsoft.com/office/drawing/2014/main" id="{0FCFA04C-1176-2EDE-6E55-049DB10169EF}"/>
              </a:ext>
            </a:extLst>
          </p:cNvPr>
          <p:cNvPicPr>
            <a:picLocks noChangeAspect="1"/>
          </p:cNvPicPr>
          <p:nvPr/>
        </p:nvPicPr>
        <p:blipFill>
          <a:blip r:embed="rId9"/>
          <a:stretch>
            <a:fillRect/>
          </a:stretch>
        </p:blipFill>
        <p:spPr>
          <a:xfrm>
            <a:off x="6202416" y="6450166"/>
            <a:ext cx="1837360" cy="415122"/>
          </a:xfrm>
          <a:prstGeom prst="rect">
            <a:avLst/>
          </a:prstGeom>
        </p:spPr>
      </p:pic>
      <p:pic>
        <p:nvPicPr>
          <p:cNvPr id="49" name="Picture 48" descr="A line drawing of a star&#10;&#10;자동 생성된 설명">
            <a:extLst>
              <a:ext uri="{FF2B5EF4-FFF2-40B4-BE49-F238E27FC236}">
                <a16:creationId xmlns:a16="http://schemas.microsoft.com/office/drawing/2014/main" id="{C8A9EED8-A201-6214-1823-12E5FC1E9E75}"/>
              </a:ext>
            </a:extLst>
          </p:cNvPr>
          <p:cNvPicPr>
            <a:picLocks noChangeAspect="1"/>
          </p:cNvPicPr>
          <p:nvPr/>
        </p:nvPicPr>
        <p:blipFill>
          <a:blip r:embed="rId10"/>
          <a:stretch>
            <a:fillRect/>
          </a:stretch>
        </p:blipFill>
        <p:spPr>
          <a:xfrm>
            <a:off x="6215390" y="8357805"/>
            <a:ext cx="1841941" cy="453945"/>
          </a:xfrm>
          <a:prstGeom prst="rect">
            <a:avLst/>
          </a:prstGeom>
        </p:spPr>
      </p:pic>
      <p:pic>
        <p:nvPicPr>
          <p:cNvPr id="51" name="Picture 50" descr="A pizza restaurant with a pizza sign&#10;&#10;자동 생성된 설명">
            <a:extLst>
              <a:ext uri="{FF2B5EF4-FFF2-40B4-BE49-F238E27FC236}">
                <a16:creationId xmlns:a16="http://schemas.microsoft.com/office/drawing/2014/main" id="{0E7B75E5-6618-6C59-C851-5EF566B08669}"/>
              </a:ext>
            </a:extLst>
          </p:cNvPr>
          <p:cNvPicPr>
            <a:picLocks noChangeAspect="1"/>
          </p:cNvPicPr>
          <p:nvPr/>
        </p:nvPicPr>
        <p:blipFill>
          <a:blip r:embed="rId6"/>
          <a:stretch>
            <a:fillRect/>
          </a:stretch>
        </p:blipFill>
        <p:spPr>
          <a:xfrm>
            <a:off x="6209174" y="8802670"/>
            <a:ext cx="1834710" cy="1107883"/>
          </a:xfrm>
          <a:prstGeom prst="rect">
            <a:avLst/>
          </a:prstGeom>
        </p:spPr>
      </p:pic>
      <p:pic>
        <p:nvPicPr>
          <p:cNvPr id="53" name="Picture 52" descr="A pizza restaurant with a pizza sign&#10;&#10;자동 생성된 설명">
            <a:extLst>
              <a:ext uri="{FF2B5EF4-FFF2-40B4-BE49-F238E27FC236}">
                <a16:creationId xmlns:a16="http://schemas.microsoft.com/office/drawing/2014/main" id="{F5BFA09B-FD0A-C255-312F-B223BEEF2242}"/>
              </a:ext>
            </a:extLst>
          </p:cNvPr>
          <p:cNvPicPr>
            <a:picLocks noChangeAspect="1"/>
          </p:cNvPicPr>
          <p:nvPr/>
        </p:nvPicPr>
        <p:blipFill>
          <a:blip r:embed="rId6"/>
          <a:stretch>
            <a:fillRect/>
          </a:stretch>
        </p:blipFill>
        <p:spPr>
          <a:xfrm>
            <a:off x="6209174" y="6863911"/>
            <a:ext cx="1834710" cy="1107883"/>
          </a:xfrm>
          <a:prstGeom prst="rect">
            <a:avLst/>
          </a:prstGeom>
        </p:spPr>
      </p:pic>
      <p:sp>
        <p:nvSpPr>
          <p:cNvPr id="54" name="Cube 53">
            <a:extLst>
              <a:ext uri="{FF2B5EF4-FFF2-40B4-BE49-F238E27FC236}">
                <a16:creationId xmlns:a16="http://schemas.microsoft.com/office/drawing/2014/main" id="{0E0ADA59-0C0A-24BA-8B87-CA75D23AAFA7}"/>
              </a:ext>
            </a:extLst>
          </p:cNvPr>
          <p:cNvSpPr/>
          <p:nvPr/>
        </p:nvSpPr>
        <p:spPr>
          <a:xfrm>
            <a:off x="10460619" y="6337139"/>
            <a:ext cx="3269848" cy="3211974"/>
          </a:xfrm>
          <a:prstGeom prst="cub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b="1">
                <a:solidFill>
                  <a:schemeClr val="tx1"/>
                </a:solidFill>
                <a:ea typeface="맑은 고딕"/>
                <a:cs typeface="Calibri"/>
              </a:rPr>
              <a:t>상위 </a:t>
            </a:r>
            <a:r>
              <a:rPr lang="ko-KR" altLang="en-US" sz="2400" b="1" err="1">
                <a:solidFill>
                  <a:schemeClr val="tx1"/>
                </a:solidFill>
                <a:ea typeface="맑은 고딕"/>
                <a:cs typeface="Calibri"/>
              </a:rPr>
              <a:t>N개</a:t>
            </a:r>
            <a:r>
              <a:rPr lang="ko-KR" altLang="en-US" sz="2400" b="1">
                <a:solidFill>
                  <a:schemeClr val="tx1"/>
                </a:solidFill>
                <a:ea typeface="맑은 고딕"/>
                <a:cs typeface="Calibri"/>
              </a:rPr>
              <a:t> </a:t>
            </a:r>
            <a:endParaRPr lang="en-US" altLang="ko-KR" sz="2400" b="1">
              <a:solidFill>
                <a:schemeClr val="tx1"/>
              </a:solidFill>
              <a:ea typeface="Calibri"/>
              <a:cs typeface="Calibri"/>
            </a:endParaRPr>
          </a:p>
          <a:p>
            <a:pPr algn="ctr"/>
            <a:r>
              <a:rPr lang="ko-KR" altLang="en-US" sz="2400" b="1">
                <a:solidFill>
                  <a:schemeClr val="tx1"/>
                </a:solidFill>
                <a:ea typeface="맑은 고딕"/>
                <a:cs typeface="Calibri"/>
              </a:rPr>
              <a:t>음식점 추천모델</a:t>
            </a:r>
            <a:endParaRPr lang="en-US" sz="2400" b="1">
              <a:solidFill>
                <a:schemeClr val="tx1"/>
              </a:solidFill>
              <a:ea typeface="Calibri"/>
              <a:cs typeface="Calibri"/>
            </a:endParaRPr>
          </a:p>
        </p:txBody>
      </p:sp>
      <p:sp>
        <p:nvSpPr>
          <p:cNvPr id="55" name="Arrow: Right 54">
            <a:extLst>
              <a:ext uri="{FF2B5EF4-FFF2-40B4-BE49-F238E27FC236}">
                <a16:creationId xmlns:a16="http://schemas.microsoft.com/office/drawing/2014/main" id="{E19906D6-6D55-D145-E9CC-80AF46ED9FD7}"/>
              </a:ext>
            </a:extLst>
          </p:cNvPr>
          <p:cNvSpPr/>
          <p:nvPr/>
        </p:nvSpPr>
        <p:spPr>
          <a:xfrm>
            <a:off x="8779435" y="7182205"/>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FA04B2BC-5DCE-A4DC-9DA2-5D19685DB830}"/>
              </a:ext>
            </a:extLst>
          </p:cNvPr>
          <p:cNvSpPr/>
          <p:nvPr/>
        </p:nvSpPr>
        <p:spPr>
          <a:xfrm>
            <a:off x="14074852" y="706645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yellow stars in a speech bubble&#10;&#10;자동 생성된 설명">
            <a:extLst>
              <a:ext uri="{FF2B5EF4-FFF2-40B4-BE49-F238E27FC236}">
                <a16:creationId xmlns:a16="http://schemas.microsoft.com/office/drawing/2014/main" id="{DDA9BC88-C6D2-540F-F0FB-FCF872AF2BA8}"/>
              </a:ext>
            </a:extLst>
          </p:cNvPr>
          <p:cNvPicPr>
            <a:picLocks noChangeAspect="1"/>
          </p:cNvPicPr>
          <p:nvPr/>
        </p:nvPicPr>
        <p:blipFill>
          <a:blip r:embed="rId5"/>
          <a:stretch>
            <a:fillRect/>
          </a:stretch>
        </p:blipFill>
        <p:spPr>
          <a:xfrm>
            <a:off x="16028977" y="6478163"/>
            <a:ext cx="1829931" cy="468036"/>
          </a:xfrm>
          <a:prstGeom prst="rect">
            <a:avLst/>
          </a:prstGeom>
        </p:spPr>
      </p:pic>
      <p:pic>
        <p:nvPicPr>
          <p:cNvPr id="59" name="Picture 58" descr="A pizza restaurant with a pizza sign&#10;&#10;자동 생성된 설명">
            <a:extLst>
              <a:ext uri="{FF2B5EF4-FFF2-40B4-BE49-F238E27FC236}">
                <a16:creationId xmlns:a16="http://schemas.microsoft.com/office/drawing/2014/main" id="{23EE5FFF-E16F-78B1-3169-B5D3BADDAC5F}"/>
              </a:ext>
            </a:extLst>
          </p:cNvPr>
          <p:cNvPicPr>
            <a:picLocks noChangeAspect="1"/>
          </p:cNvPicPr>
          <p:nvPr/>
        </p:nvPicPr>
        <p:blipFill>
          <a:blip r:embed="rId6"/>
          <a:stretch>
            <a:fillRect/>
          </a:stretch>
        </p:blipFill>
        <p:spPr>
          <a:xfrm>
            <a:off x="16025470" y="6943004"/>
            <a:ext cx="1834710" cy="1107883"/>
          </a:xfrm>
          <a:prstGeom prst="rect">
            <a:avLst/>
          </a:prstGeom>
        </p:spPr>
      </p:pic>
      <p:pic>
        <p:nvPicPr>
          <p:cNvPr id="61" name="Picture 60" descr="A yellow stars in a speech bubble&#10;&#10;자동 생성된 설명">
            <a:extLst>
              <a:ext uri="{FF2B5EF4-FFF2-40B4-BE49-F238E27FC236}">
                <a16:creationId xmlns:a16="http://schemas.microsoft.com/office/drawing/2014/main" id="{80FFC9CD-6074-EE6B-36F5-4CA1213C04F2}"/>
              </a:ext>
            </a:extLst>
          </p:cNvPr>
          <p:cNvPicPr>
            <a:picLocks noChangeAspect="1"/>
          </p:cNvPicPr>
          <p:nvPr/>
        </p:nvPicPr>
        <p:blipFill>
          <a:blip r:embed="rId7"/>
          <a:stretch>
            <a:fillRect/>
          </a:stretch>
        </p:blipFill>
        <p:spPr>
          <a:xfrm>
            <a:off x="16070019" y="8310850"/>
            <a:ext cx="1756354" cy="441568"/>
          </a:xfrm>
          <a:prstGeom prst="rect">
            <a:avLst/>
          </a:prstGeom>
        </p:spPr>
      </p:pic>
      <p:pic>
        <p:nvPicPr>
          <p:cNvPr id="62" name="Picture 61" descr="A donut shop with a table and chairs&#10;&#10;자동 생성된 설명">
            <a:extLst>
              <a:ext uri="{FF2B5EF4-FFF2-40B4-BE49-F238E27FC236}">
                <a16:creationId xmlns:a16="http://schemas.microsoft.com/office/drawing/2014/main" id="{080A94B1-F138-0D45-F899-2DB4805CA7B4}"/>
              </a:ext>
            </a:extLst>
          </p:cNvPr>
          <p:cNvPicPr>
            <a:picLocks noChangeAspect="1"/>
          </p:cNvPicPr>
          <p:nvPr/>
        </p:nvPicPr>
        <p:blipFill>
          <a:blip r:embed="rId8"/>
          <a:stretch>
            <a:fillRect/>
          </a:stretch>
        </p:blipFill>
        <p:spPr>
          <a:xfrm>
            <a:off x="16072112" y="8751128"/>
            <a:ext cx="1759789" cy="1122318"/>
          </a:xfrm>
          <a:prstGeom prst="rect">
            <a:avLst/>
          </a:prstGeom>
        </p:spPr>
      </p:pic>
      <p:sp>
        <p:nvSpPr>
          <p:cNvPr id="63" name="Rectangle: Rounded Corners 62">
            <a:extLst>
              <a:ext uri="{FF2B5EF4-FFF2-40B4-BE49-F238E27FC236}">
                <a16:creationId xmlns:a16="http://schemas.microsoft.com/office/drawing/2014/main" id="{72BF4658-F5DE-AE00-6D5B-ED056BC21F0A}"/>
              </a:ext>
            </a:extLst>
          </p:cNvPr>
          <p:cNvSpPr/>
          <p:nvPr/>
        </p:nvSpPr>
        <p:spPr>
          <a:xfrm>
            <a:off x="15751084" y="6338471"/>
            <a:ext cx="2272292" cy="1828472"/>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peech Bubble: Oval 63">
            <a:extLst>
              <a:ext uri="{FF2B5EF4-FFF2-40B4-BE49-F238E27FC236}">
                <a16:creationId xmlns:a16="http://schemas.microsoft.com/office/drawing/2014/main" id="{AAC6BAB6-CAD7-1EA3-D2C5-CB1FE9CE8EC6}"/>
              </a:ext>
            </a:extLst>
          </p:cNvPr>
          <p:cNvSpPr/>
          <p:nvPr/>
        </p:nvSpPr>
        <p:spPr>
          <a:xfrm>
            <a:off x="16074342" y="4832429"/>
            <a:ext cx="2011097" cy="1186406"/>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cs typeface="Calibri"/>
              </a:rPr>
              <a:t>우선적으로 추천</a:t>
            </a:r>
          </a:p>
        </p:txBody>
      </p:sp>
      <p:sp>
        <p:nvSpPr>
          <p:cNvPr id="10" name="순서도: 자기 디스크 5">
            <a:extLst>
              <a:ext uri="{FF2B5EF4-FFF2-40B4-BE49-F238E27FC236}">
                <a16:creationId xmlns:a16="http://schemas.microsoft.com/office/drawing/2014/main" id="{BAA67EAF-4FA1-5638-16EB-A26B1262BC9D}"/>
              </a:ext>
            </a:extLst>
          </p:cNvPr>
          <p:cNvSpPr/>
          <p:nvPr/>
        </p:nvSpPr>
        <p:spPr>
          <a:xfrm>
            <a:off x="8306991" y="2897990"/>
            <a:ext cx="1726681" cy="1703959"/>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WARP</a:t>
            </a:r>
          </a:p>
        </p:txBody>
      </p:sp>
      <p:sp>
        <p:nvSpPr>
          <p:cNvPr id="12" name="순서도: 자기 디스크 5">
            <a:extLst>
              <a:ext uri="{FF2B5EF4-FFF2-40B4-BE49-F238E27FC236}">
                <a16:creationId xmlns:a16="http://schemas.microsoft.com/office/drawing/2014/main" id="{6FC84E79-376E-780F-7AF9-614A0D2F80DF}"/>
              </a:ext>
            </a:extLst>
          </p:cNvPr>
          <p:cNvSpPr/>
          <p:nvPr/>
        </p:nvSpPr>
        <p:spPr>
          <a:xfrm>
            <a:off x="10810950" y="2897990"/>
            <a:ext cx="1726681" cy="1703959"/>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BPR</a:t>
            </a:r>
            <a:endParaRPr lang="en-US"/>
          </a:p>
        </p:txBody>
      </p:sp>
      <p:sp>
        <p:nvSpPr>
          <p:cNvPr id="14" name="Rectangle: Rounded Corners 13">
            <a:extLst>
              <a:ext uri="{FF2B5EF4-FFF2-40B4-BE49-F238E27FC236}">
                <a16:creationId xmlns:a16="http://schemas.microsoft.com/office/drawing/2014/main" id="{7AF8F51C-BC85-3538-D243-D01EDF9A7BCE}"/>
              </a:ext>
            </a:extLst>
          </p:cNvPr>
          <p:cNvSpPr/>
          <p:nvPr/>
        </p:nvSpPr>
        <p:spPr>
          <a:xfrm>
            <a:off x="8048123" y="1626268"/>
            <a:ext cx="4702404" cy="319992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C880FD5-B3C6-5016-2755-69B276710E87}"/>
              </a:ext>
            </a:extLst>
          </p:cNvPr>
          <p:cNvSpPr/>
          <p:nvPr/>
        </p:nvSpPr>
        <p:spPr>
          <a:xfrm>
            <a:off x="8783053" y="1940091"/>
            <a:ext cx="3368842" cy="6466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a:solidFill>
                  <a:srgbClr val="000000"/>
                </a:solidFill>
                <a:ea typeface="맑은 고딕"/>
                <a:cs typeface="Calibri"/>
              </a:rPr>
              <a:t>항목 간 랭킹을 </a:t>
            </a:r>
            <a:endParaRPr lang="en-US" altLang="ko-KR" b="1">
              <a:ea typeface="맑은 고딕"/>
              <a:cs typeface="Calibri"/>
            </a:endParaRPr>
          </a:p>
          <a:p>
            <a:pPr algn="ctr"/>
            <a:r>
              <a:rPr lang="ko-KR" altLang="en-US" b="1">
                <a:solidFill>
                  <a:srgbClr val="000000"/>
                </a:solidFill>
                <a:ea typeface="맑은 고딕"/>
                <a:cs typeface="Calibri"/>
              </a:rPr>
              <a:t>최적화하는 알고리즘</a:t>
            </a:r>
            <a:endParaRPr lang="ko-KR" b="1">
              <a:ea typeface="맑은 고딕"/>
              <a:cs typeface="Calibri"/>
            </a:endParaRPr>
          </a:p>
        </p:txBody>
      </p:sp>
      <p:grpSp>
        <p:nvGrpSpPr>
          <p:cNvPr id="21" name="Group 2">
            <a:extLst>
              <a:ext uri="{FF2B5EF4-FFF2-40B4-BE49-F238E27FC236}">
                <a16:creationId xmlns:a16="http://schemas.microsoft.com/office/drawing/2014/main" id="{B6EF362A-AAED-DBCD-32E2-1B04989D0372}"/>
              </a:ext>
            </a:extLst>
          </p:cNvPr>
          <p:cNvGrpSpPr/>
          <p:nvPr/>
        </p:nvGrpSpPr>
        <p:grpSpPr>
          <a:xfrm>
            <a:off x="2359304" y="144117"/>
            <a:ext cx="3017533" cy="1211035"/>
            <a:chOff x="0" y="0"/>
            <a:chExt cx="2025253" cy="812800"/>
          </a:xfrm>
        </p:grpSpPr>
        <p:sp>
          <p:nvSpPr>
            <p:cNvPr id="23" name="Freeform 3">
              <a:extLst>
                <a:ext uri="{FF2B5EF4-FFF2-40B4-BE49-F238E27FC236}">
                  <a16:creationId xmlns:a16="http://schemas.microsoft.com/office/drawing/2014/main" id="{10730988-8D57-E2FE-D78E-C0120C944AA8}"/>
                </a:ext>
              </a:extLst>
            </p:cNvPr>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26" name="TextBox 4">
              <a:extLst>
                <a:ext uri="{FF2B5EF4-FFF2-40B4-BE49-F238E27FC236}">
                  <a16:creationId xmlns:a16="http://schemas.microsoft.com/office/drawing/2014/main" id="{D976EF66-5C19-39A7-1605-98FBBC3AECE6}"/>
                </a:ext>
              </a:extLst>
            </p:cNvPr>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15">
            <a:extLst>
              <a:ext uri="{FF2B5EF4-FFF2-40B4-BE49-F238E27FC236}">
                <a16:creationId xmlns:a16="http://schemas.microsoft.com/office/drawing/2014/main" id="{9457DAD1-EC94-EC9F-7A11-B3827FB911DE}"/>
              </a:ext>
            </a:extLst>
          </p:cNvPr>
          <p:cNvSpPr txBox="1"/>
          <p:nvPr/>
        </p:nvSpPr>
        <p:spPr>
          <a:xfrm>
            <a:off x="3031112" y="468952"/>
            <a:ext cx="1673913" cy="472437"/>
          </a:xfrm>
          <a:prstGeom prst="rect">
            <a:avLst/>
          </a:prstGeom>
        </p:spPr>
        <p:txBody>
          <a:bodyPr lIns="0" tIns="0" rIns="0" bIns="0" rtlCol="0" anchor="t">
            <a:spAutoFit/>
          </a:bodyPr>
          <a:lstStyle/>
          <a:p>
            <a:pPr algn="ctr">
              <a:lnSpc>
                <a:spcPts val="3926"/>
              </a:lnSpc>
            </a:pPr>
            <a:r>
              <a:rPr lang="ko-KR" altLang="en-US" sz="2804">
                <a:solidFill>
                  <a:srgbClr val="AB8A66"/>
                </a:solidFill>
                <a:ea typeface="TDTD고딕 Bold"/>
              </a:rPr>
              <a:t>기술조사</a:t>
            </a:r>
            <a:endParaRPr lang="ko-KR" altLang="en-US" sz="2800" dirty="0">
              <a:solidFill>
                <a:srgbClr val="AB8A66"/>
              </a:solidFill>
              <a:ea typeface="TDTD고딕 Bold"/>
              <a:cs typeface="Calibri"/>
            </a:endParaRPr>
          </a:p>
        </p:txBody>
      </p:sp>
    </p:spTree>
    <p:extLst>
      <p:ext uri="{BB962C8B-B14F-4D97-AF65-F5344CB8AC3E}">
        <p14:creationId xmlns:p14="http://schemas.microsoft.com/office/powerpoint/2010/main" val="1036808960"/>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C3B1BA1F-2537-ACAA-238F-C0956A53DE5E}"/>
              </a:ext>
            </a:extLst>
          </p:cNvPr>
          <p:cNvGrpSpPr/>
          <p:nvPr/>
        </p:nvGrpSpPr>
        <p:grpSpPr>
          <a:xfrm>
            <a:off x="170174" y="2714794"/>
            <a:ext cx="17947655" cy="7186217"/>
            <a:chOff x="1066469" y="2638594"/>
            <a:chExt cx="9789804" cy="7186217"/>
          </a:xfrm>
        </p:grpSpPr>
        <p:sp>
          <p:nvSpPr>
            <p:cNvPr id="3" name="Freeform 3"/>
            <p:cNvSpPr/>
            <p:nvPr/>
          </p:nvSpPr>
          <p:spPr>
            <a:xfrm>
              <a:off x="1066469" y="2638594"/>
              <a:ext cx="9789804" cy="7186217"/>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a:ln w="28575">
              <a:solidFill>
                <a:schemeClr val="tx1"/>
              </a:solidFill>
            </a:ln>
          </p:spPr>
          <p:txBody>
            <a:bodyPr/>
            <a:lstStyle/>
            <a:p>
              <a:endParaRPr lang="ko-KR" altLang="en-US"/>
            </a:p>
          </p:txBody>
        </p:sp>
        <p:sp>
          <p:nvSpPr>
            <p:cNvPr id="7" name="TextBox 7"/>
            <p:cNvSpPr txBox="1"/>
            <p:nvPr/>
          </p:nvSpPr>
          <p:spPr>
            <a:xfrm>
              <a:off x="1198705" y="3251580"/>
              <a:ext cx="9525331" cy="6243312"/>
            </a:xfrm>
            <a:prstGeom prst="rect">
              <a:avLst/>
            </a:prstGeom>
          </p:spPr>
          <p:txBody>
            <a:bodyPr lIns="0" tIns="0" rIns="0" bIns="0" rtlCol="0" anchor="t">
              <a:spAutoFit/>
            </a:bodyPr>
            <a:lstStyle/>
            <a:p>
              <a:pPr>
                <a:lnSpc>
                  <a:spcPts val="8319"/>
                </a:lnSpc>
                <a:spcBef>
                  <a:spcPct val="0"/>
                </a:spcBef>
              </a:pPr>
              <a:endParaRPr lang="en-US" sz="4400" dirty="0">
                <a:solidFill>
                  <a:srgbClr val="000000"/>
                </a:solidFill>
                <a:latin typeface="+mn-ea"/>
              </a:endParaRPr>
            </a:p>
            <a:p>
              <a:pPr marL="1143000" indent="-1143000">
                <a:lnSpc>
                  <a:spcPts val="8319"/>
                </a:lnSpc>
                <a:spcBef>
                  <a:spcPct val="0"/>
                </a:spcBef>
                <a:buFontTx/>
                <a:buAutoNum type="arabicPeriod"/>
              </a:pPr>
              <a:r>
                <a:rPr lang="ko-KR" altLang="ko-KR" sz="4400" dirty="0" err="1">
                  <a:solidFill>
                    <a:srgbClr val="000000"/>
                  </a:solidFill>
                  <a:latin typeface="Malgun Gothic"/>
                  <a:ea typeface="Malgun Gothic"/>
                </a:rPr>
                <a:t>Buffalo</a:t>
              </a:r>
              <a:r>
                <a:rPr lang="ko-KR" altLang="ko-KR" sz="4400" dirty="0">
                  <a:solidFill>
                    <a:srgbClr val="000000"/>
                  </a:solidFill>
                  <a:latin typeface="Malgun Gothic"/>
                  <a:ea typeface="Malgun Gothic"/>
                </a:rPr>
                <a:t> 라이브러리를</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통한</a:t>
              </a:r>
              <a:r>
                <a:rPr lang="en-US" altLang="ko-KR" sz="4400" dirty="0">
                  <a:solidFill>
                    <a:srgbClr val="000000"/>
                  </a:solidFill>
                  <a:latin typeface="Malgun Gothic"/>
                  <a:ea typeface="Malgun Gothic"/>
                </a:rPr>
                <a:t> BPR-MF </a:t>
              </a:r>
              <a:r>
                <a:rPr lang="en-US" altLang="ko-KR" sz="4400" dirty="0" err="1">
                  <a:solidFill>
                    <a:srgbClr val="000000"/>
                  </a:solidFill>
                  <a:latin typeface="Malgun Gothic"/>
                  <a:ea typeface="Malgun Gothic"/>
                </a:rPr>
                <a:t>추천</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모델</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생성</a:t>
              </a:r>
              <a:endParaRPr lang="en-US" altLang="ko-KR" sz="4400" dirty="0">
                <a:solidFill>
                  <a:srgbClr val="000000"/>
                </a:solidFill>
                <a:latin typeface="Malgun Gothic"/>
                <a:ea typeface="Malgun Gothic"/>
              </a:endParaRPr>
            </a:p>
            <a:p>
              <a:pPr marL="1143000" indent="-1143000">
                <a:lnSpc>
                  <a:spcPts val="8319"/>
                </a:lnSpc>
                <a:spcBef>
                  <a:spcPct val="0"/>
                </a:spcBef>
                <a:buFontTx/>
                <a:buAutoNum type="arabicPeriod"/>
              </a:pPr>
              <a:r>
                <a:rPr lang="en-US" sz="4400" dirty="0">
                  <a:solidFill>
                    <a:srgbClr val="000000"/>
                  </a:solidFill>
                  <a:latin typeface="+mn-ea"/>
                </a:rPr>
                <a:t>MF</a:t>
              </a:r>
              <a:r>
                <a:rPr lang="ko-KR" altLang="en-US" sz="4400" dirty="0">
                  <a:solidFill>
                    <a:srgbClr val="000000"/>
                  </a:solidFill>
                  <a:ea typeface="맑은 고딕"/>
                </a:rPr>
                <a:t>모델</a:t>
              </a:r>
              <a:r>
                <a:rPr lang="en-US" sz="4400" dirty="0">
                  <a:solidFill>
                    <a:srgbClr val="000000"/>
                  </a:solidFill>
                </a:rPr>
                <a:t> </a:t>
              </a:r>
              <a:r>
                <a:rPr lang="ko-KR" altLang="en-US" sz="4400" dirty="0">
                  <a:solidFill>
                    <a:srgbClr val="000000"/>
                  </a:solidFill>
                  <a:ea typeface="맑은 고딕"/>
                </a:rPr>
                <a:t>구현 점검</a:t>
              </a:r>
              <a:endParaRPr lang="en-US" altLang="ko-KR" sz="4400" dirty="0">
                <a:solidFill>
                  <a:srgbClr val="000000"/>
                </a:solidFill>
                <a:latin typeface="맑은 고딕"/>
                <a:ea typeface="맑은 고딕"/>
              </a:endParaRPr>
            </a:p>
            <a:p>
              <a:pPr marL="1143000" indent="-1143000">
                <a:lnSpc>
                  <a:spcPts val="8319"/>
                </a:lnSpc>
                <a:spcBef>
                  <a:spcPct val="0"/>
                </a:spcBef>
                <a:buAutoNum type="arabicPeriod"/>
              </a:pPr>
              <a:r>
                <a:rPr lang="en-US" altLang="ko-KR" sz="4400" dirty="0">
                  <a:solidFill>
                    <a:srgbClr val="000000"/>
                  </a:solidFill>
                  <a:latin typeface="Malgun Gothic"/>
                  <a:ea typeface="+mn-lt"/>
                </a:rPr>
                <a:t>MF</a:t>
              </a:r>
              <a:r>
                <a:rPr lang="ko-KR" sz="4400" dirty="0">
                  <a:solidFill>
                    <a:srgbClr val="000000"/>
                  </a:solidFill>
                  <a:ea typeface="맑은 고딕"/>
                </a:rPr>
                <a:t>모델</a:t>
              </a:r>
              <a:r>
                <a:rPr lang="ko-KR" altLang="en-US" sz="4400" dirty="0">
                  <a:solidFill>
                    <a:srgbClr val="000000"/>
                  </a:solidFill>
                  <a:ea typeface="맑은 고딕"/>
                </a:rPr>
                <a:t> 한계점</a:t>
              </a:r>
              <a:endParaRPr lang="en-US" altLang="ko-KR" sz="4400" u="none" dirty="0">
                <a:solidFill>
                  <a:srgbClr val="000000"/>
                </a:solidFill>
                <a:latin typeface="맑은 고딕"/>
                <a:ea typeface="맑은 고딕"/>
              </a:endParaRPr>
            </a:p>
            <a:p>
              <a:pPr marL="1143000" indent="-1143000">
                <a:lnSpc>
                  <a:spcPts val="8319"/>
                </a:lnSpc>
                <a:spcBef>
                  <a:spcPct val="0"/>
                </a:spcBef>
                <a:buAutoNum type="arabicPeriod"/>
              </a:pPr>
              <a:r>
                <a:rPr lang="en-US" altLang="ko-KR" sz="4400" dirty="0">
                  <a:latin typeface="맑은 고딕"/>
                  <a:ea typeface="맑은 고딕"/>
                  <a:cs typeface="Calibri"/>
                </a:rPr>
                <a:t>BPR </a:t>
              </a:r>
              <a:r>
                <a:rPr lang="ko-KR" altLang="en-US" sz="4400" dirty="0">
                  <a:latin typeface="맑은 고딕"/>
                  <a:ea typeface="맑은 고딕"/>
                  <a:cs typeface="Calibri"/>
                </a:rPr>
                <a:t>모델 개발</a:t>
              </a:r>
              <a:endParaRPr lang="en-US" altLang="ko-KR" sz="4400" dirty="0">
                <a:latin typeface="맑은 고딕"/>
                <a:ea typeface="맑은 고딕"/>
                <a:cs typeface="Calibri"/>
              </a:endParaRPr>
            </a:p>
            <a:p>
              <a:pPr marL="1143000" indent="-1143000">
                <a:lnSpc>
                  <a:spcPts val="8319"/>
                </a:lnSpc>
                <a:spcBef>
                  <a:spcPct val="0"/>
                </a:spcBef>
                <a:buAutoNum type="arabicPeriod"/>
              </a:pPr>
              <a:r>
                <a:rPr lang="en-US" altLang="ko-KR" sz="4400" dirty="0">
                  <a:latin typeface="맑은 고딕"/>
                  <a:ea typeface="맑은 고딕"/>
                  <a:cs typeface="Calibri"/>
                </a:rPr>
                <a:t>Stan </a:t>
              </a:r>
              <a:r>
                <a:rPr lang="ko-KR" altLang="en-US" sz="4400" dirty="0">
                  <a:latin typeface="맑은 고딕"/>
                  <a:ea typeface="맑은 고딕"/>
                  <a:cs typeface="Calibri"/>
                </a:rPr>
                <a:t>모델 소개</a:t>
              </a:r>
            </a:p>
          </p:txBody>
        </p:sp>
        <p:sp>
          <p:nvSpPr>
            <p:cNvPr id="19" name="TextBox 7">
              <a:extLst>
                <a:ext uri="{FF2B5EF4-FFF2-40B4-BE49-F238E27FC236}">
                  <a16:creationId xmlns:a16="http://schemas.microsoft.com/office/drawing/2014/main" id="{1091DC39-3034-C044-82B1-335B3FDBD202}"/>
                </a:ext>
              </a:extLst>
            </p:cNvPr>
            <p:cNvSpPr txBox="1"/>
            <p:nvPr/>
          </p:nvSpPr>
          <p:spPr>
            <a:xfrm>
              <a:off x="1198705" y="2788427"/>
              <a:ext cx="9525331" cy="938398"/>
            </a:xfrm>
            <a:prstGeom prst="rect">
              <a:avLst/>
            </a:prstGeom>
          </p:spPr>
          <p:txBody>
            <a:bodyPr lIns="0" tIns="0" rIns="0" bIns="0" rtlCol="0" anchor="t">
              <a:spAutoFit/>
            </a:bodyPr>
            <a:lstStyle/>
            <a:p>
              <a:pPr algn="ctr">
                <a:lnSpc>
                  <a:spcPts val="8319"/>
                </a:lnSpc>
                <a:spcBef>
                  <a:spcPct val="0"/>
                </a:spcBef>
              </a:pPr>
              <a:r>
                <a:rPr lang="en-US" altLang="ko-KR" sz="4800" b="1" u="none">
                  <a:solidFill>
                    <a:srgbClr val="000000"/>
                  </a:solidFill>
                  <a:latin typeface="맑은 고딕"/>
                  <a:ea typeface="맑은 고딕"/>
                </a:rPr>
                <a:t>#</a:t>
              </a:r>
              <a:r>
                <a:rPr lang="en-US" altLang="ko-KR" sz="4800" b="1">
                  <a:solidFill>
                    <a:srgbClr val="000000"/>
                  </a:solidFill>
                  <a:latin typeface="맑은 고딕"/>
                  <a:ea typeface="맑은 고딕"/>
                </a:rPr>
                <a:t>초기 </a:t>
              </a:r>
              <a:r>
                <a:rPr lang="en-US" altLang="ko-KR" sz="4800" b="1" err="1">
                  <a:solidFill>
                    <a:srgbClr val="000000"/>
                  </a:solidFill>
                  <a:latin typeface="맑은 고딕"/>
                  <a:ea typeface="맑은 고딕"/>
                </a:rPr>
                <a:t>개발</a:t>
              </a:r>
              <a:r>
                <a:rPr lang="en-US" altLang="ko-KR" sz="4800" b="1">
                  <a:solidFill>
                    <a:srgbClr val="000000"/>
                  </a:solidFill>
                  <a:latin typeface="맑은 고딕"/>
                  <a:ea typeface="맑은 고딕"/>
                </a:rPr>
                <a:t> </a:t>
              </a:r>
              <a:r>
                <a:rPr lang="en-US" altLang="ko-KR" sz="4800" b="1" err="1">
                  <a:solidFill>
                    <a:srgbClr val="000000"/>
                  </a:solidFill>
                  <a:latin typeface="맑은 고딕"/>
                  <a:ea typeface="맑은 고딕"/>
                </a:rPr>
                <a:t>현황</a:t>
              </a:r>
              <a:endParaRPr lang="en-US" sz="4800" b="1" u="none" err="1">
                <a:solidFill>
                  <a:srgbClr val="000000"/>
                </a:solidFill>
                <a:latin typeface="+mj-ea"/>
                <a:ea typeface="+mj-ea"/>
              </a:endParaRPr>
            </a:p>
          </p:txBody>
        </p:sp>
      </p:grpSp>
      <p:sp>
        <p:nvSpPr>
          <p:cNvPr id="5" name="Freeform 3">
            <a:extLst>
              <a:ext uri="{FF2B5EF4-FFF2-40B4-BE49-F238E27FC236}">
                <a16:creationId xmlns:a16="http://schemas.microsoft.com/office/drawing/2014/main" id="{1E2BAC1F-1AA4-1D10-402A-D7E9C9C3D224}"/>
              </a:ext>
            </a:extLst>
          </p:cNvPr>
          <p:cNvSpPr/>
          <p:nvPr/>
        </p:nvSpPr>
        <p:spPr>
          <a:xfrm>
            <a:off x="152400" y="209916"/>
            <a:ext cx="17947655" cy="224668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DFCFA"/>
          </a:solidFill>
        </p:spPr>
        <p:txBody>
          <a:bodyPr/>
          <a:lstStyle/>
          <a:p>
            <a:endParaRPr lang="ko-KR" altLang="en-US"/>
          </a:p>
        </p:txBody>
      </p:sp>
      <p:pic>
        <p:nvPicPr>
          <p:cNvPr id="8" name="그림 7" descr="텍스트, 폰트, 그래픽, 그래픽 디자인이(가) 표시된 사진&#10;&#10;자동 생성된 설명">
            <a:extLst>
              <a:ext uri="{FF2B5EF4-FFF2-40B4-BE49-F238E27FC236}">
                <a16:creationId xmlns:a16="http://schemas.microsoft.com/office/drawing/2014/main" id="{93A022BD-60B8-9A96-FDCD-0054512C1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88" y="216768"/>
            <a:ext cx="8621078" cy="2242882"/>
          </a:xfrm>
          <a:prstGeom prst="rect">
            <a:avLst/>
          </a:prstGeom>
          <a:solidFill>
            <a:schemeClr val="bg1"/>
          </a:solidFill>
        </p:spPr>
      </p:pic>
    </p:spTree>
    <p:extLst>
      <p:ext uri="{BB962C8B-B14F-4D97-AF65-F5344CB8AC3E}">
        <p14:creationId xmlns:p14="http://schemas.microsoft.com/office/powerpoint/2010/main" val="2861233245"/>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8E4447-E522-E1D8-097A-3E365BB95AB2}"/>
              </a:ext>
            </a:extLst>
          </p:cNvPr>
          <p:cNvSpPr txBox="1"/>
          <p:nvPr/>
        </p:nvSpPr>
        <p:spPr>
          <a:xfrm>
            <a:off x="276523" y="331660"/>
            <a:ext cx="11302335" cy="584775"/>
          </a:xfrm>
          <a:prstGeom prst="rect">
            <a:avLst/>
          </a:prstGeom>
          <a:noFill/>
        </p:spPr>
        <p:txBody>
          <a:bodyPr wrap="square" lIns="91440" tIns="45720" rIns="91440" bIns="45720" rtlCol="0" anchor="t">
            <a:spAutoFit/>
          </a:bodyPr>
          <a:lstStyle/>
          <a:p>
            <a:r>
              <a:rPr lang="en-US" altLang="ko-KR" sz="3200" b="1" dirty="0">
                <a:solidFill>
                  <a:srgbClr val="000000"/>
                </a:solidFill>
                <a:latin typeface="맑은 고딕"/>
                <a:ea typeface="맑은 고딕"/>
              </a:rPr>
              <a:t>1</a:t>
            </a:r>
            <a:r>
              <a:rPr lang="en-US" altLang="ko-KR" sz="3200" b="1" u="none" dirty="0">
                <a:solidFill>
                  <a:srgbClr val="000000"/>
                </a:solidFill>
                <a:latin typeface="맑은 고딕"/>
                <a:ea typeface="맑은 고딕"/>
              </a:rPr>
              <a:t>. </a:t>
            </a:r>
            <a:r>
              <a:rPr lang="en-US" altLang="ko-KR" sz="3200" b="1" dirty="0">
                <a:solidFill>
                  <a:srgbClr val="000000"/>
                </a:solidFill>
                <a:latin typeface="맑은 고딕"/>
                <a:ea typeface="맑은 고딕"/>
              </a:rPr>
              <a:t>Buffalo </a:t>
            </a:r>
            <a:r>
              <a:rPr lang="en-US" altLang="ko-KR" sz="3200" b="1" dirty="0" err="1">
                <a:solidFill>
                  <a:srgbClr val="000000"/>
                </a:solidFill>
                <a:latin typeface="맑은 고딕"/>
                <a:ea typeface="맑은 고딕"/>
              </a:rPr>
              <a:t>라이브러리를</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통한</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샘플</a:t>
            </a:r>
            <a:r>
              <a:rPr lang="en-US" altLang="ko-KR" sz="3200" b="1" dirty="0">
                <a:solidFill>
                  <a:srgbClr val="000000"/>
                </a:solidFill>
                <a:latin typeface="맑은 고딕"/>
                <a:ea typeface="맑은 고딕"/>
              </a:rPr>
              <a:t> BPR-MF </a:t>
            </a:r>
            <a:r>
              <a:rPr lang="en-US" altLang="ko-KR" sz="3200" b="1" dirty="0" err="1">
                <a:solidFill>
                  <a:srgbClr val="000000"/>
                </a:solidFill>
                <a:latin typeface="맑은 고딕"/>
                <a:ea typeface="맑은 고딕"/>
              </a:rPr>
              <a:t>추천</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모델</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생성</a:t>
            </a:r>
            <a:endParaRPr lang="en-US" altLang="ko-KR" sz="3200" b="1" dirty="0">
              <a:latin typeface="맑은 고딕"/>
              <a:ea typeface="맑은 고딕"/>
            </a:endParaRPr>
          </a:p>
        </p:txBody>
      </p:sp>
      <p:pic>
        <p:nvPicPr>
          <p:cNvPr id="5" name="그림 4" descr="스크린샷, 스케치, 블랙, 디자인이(가) 표시된 사진&#10;&#10;자동 생성된 설명">
            <a:extLst>
              <a:ext uri="{FF2B5EF4-FFF2-40B4-BE49-F238E27FC236}">
                <a16:creationId xmlns:a16="http://schemas.microsoft.com/office/drawing/2014/main" id="{EA01854A-42BC-F8A0-51E6-9A8DADC44260}"/>
              </a:ext>
            </a:extLst>
          </p:cNvPr>
          <p:cNvPicPr>
            <a:picLocks noChangeAspect="1"/>
          </p:cNvPicPr>
          <p:nvPr/>
        </p:nvPicPr>
        <p:blipFill>
          <a:blip r:embed="rId4"/>
          <a:stretch>
            <a:fillRect/>
          </a:stretch>
        </p:blipFill>
        <p:spPr>
          <a:xfrm>
            <a:off x="276225" y="3514725"/>
            <a:ext cx="2749550" cy="2781300"/>
          </a:xfrm>
          <a:prstGeom prst="rect">
            <a:avLst/>
          </a:prstGeom>
        </p:spPr>
      </p:pic>
      <p:sp>
        <p:nvSpPr>
          <p:cNvPr id="6" name="사각형: 둥근 모서리 5">
            <a:extLst>
              <a:ext uri="{FF2B5EF4-FFF2-40B4-BE49-F238E27FC236}">
                <a16:creationId xmlns:a16="http://schemas.microsoft.com/office/drawing/2014/main" id="{8281FA33-A78F-09EA-EF65-64D3BE8B6BDE}"/>
              </a:ext>
            </a:extLst>
          </p:cNvPr>
          <p:cNvSpPr/>
          <p:nvPr/>
        </p:nvSpPr>
        <p:spPr>
          <a:xfrm>
            <a:off x="4111625" y="1575241"/>
            <a:ext cx="9281048" cy="8378383"/>
          </a:xfrm>
          <a:prstGeom prst="roundRect">
            <a:avLst/>
          </a:prstGeom>
          <a:solidFill>
            <a:srgbClr val="FFF5E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descr="클립아트, 그림, 만화 영화, 포유류이(가) 표시된 사진&#10;&#10;자동 생성된 설명">
            <a:extLst>
              <a:ext uri="{FF2B5EF4-FFF2-40B4-BE49-F238E27FC236}">
                <a16:creationId xmlns:a16="http://schemas.microsoft.com/office/drawing/2014/main" id="{22BDFCCF-9B90-4FF2-DEE5-E5B1370DAD2A}"/>
              </a:ext>
            </a:extLst>
          </p:cNvPr>
          <p:cNvPicPr>
            <a:picLocks noChangeAspect="1"/>
          </p:cNvPicPr>
          <p:nvPr/>
        </p:nvPicPr>
        <p:blipFill>
          <a:blip r:embed="rId5"/>
          <a:stretch>
            <a:fillRect/>
          </a:stretch>
        </p:blipFill>
        <p:spPr>
          <a:xfrm>
            <a:off x="4772025" y="5709278"/>
            <a:ext cx="2656389" cy="3159314"/>
          </a:xfrm>
          <a:prstGeom prst="rect">
            <a:avLst/>
          </a:prstGeom>
        </p:spPr>
      </p:pic>
      <p:sp>
        <p:nvSpPr>
          <p:cNvPr id="11" name="화살표: 아래쪽 10">
            <a:extLst>
              <a:ext uri="{FF2B5EF4-FFF2-40B4-BE49-F238E27FC236}">
                <a16:creationId xmlns:a16="http://schemas.microsoft.com/office/drawing/2014/main" id="{4E18E4BB-DCEF-E48F-0F25-1FD9DD4DC7CA}"/>
              </a:ext>
            </a:extLst>
          </p:cNvPr>
          <p:cNvSpPr/>
          <p:nvPr/>
        </p:nvSpPr>
        <p:spPr>
          <a:xfrm rot="16200000">
            <a:off x="2533451" y="4863480"/>
            <a:ext cx="2044458" cy="57720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2" name="화살표: 아래쪽 11">
            <a:extLst>
              <a:ext uri="{FF2B5EF4-FFF2-40B4-BE49-F238E27FC236}">
                <a16:creationId xmlns:a16="http://schemas.microsoft.com/office/drawing/2014/main" id="{16FFA724-1B18-EFCF-E40C-D02E92783AF9}"/>
              </a:ext>
            </a:extLst>
          </p:cNvPr>
          <p:cNvSpPr/>
          <p:nvPr/>
        </p:nvSpPr>
        <p:spPr>
          <a:xfrm rot="16200000">
            <a:off x="12898220" y="7203133"/>
            <a:ext cx="2116799" cy="62060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 name="TextBox 12">
            <a:extLst>
              <a:ext uri="{FF2B5EF4-FFF2-40B4-BE49-F238E27FC236}">
                <a16:creationId xmlns:a16="http://schemas.microsoft.com/office/drawing/2014/main" id="{5A617A87-96C8-D2E8-2E21-41A42DA4B324}"/>
              </a:ext>
            </a:extLst>
          </p:cNvPr>
          <p:cNvSpPr txBox="1"/>
          <p:nvPr/>
        </p:nvSpPr>
        <p:spPr>
          <a:xfrm>
            <a:off x="0" y="6754109"/>
            <a:ext cx="381486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a:latin typeface="Malgun Gothic"/>
                <a:ea typeface="Malgun Gothic"/>
                <a:cs typeface="Calibri"/>
              </a:rPr>
              <a:t>데이터 </a:t>
            </a:r>
            <a:r>
              <a:rPr lang="ko-KR" altLang="en-US" sz="2800" b="1" err="1">
                <a:latin typeface="Malgun Gothic"/>
                <a:ea typeface="Malgun Gothic"/>
                <a:cs typeface="Calibri"/>
              </a:rPr>
              <a:t>전처리</a:t>
            </a:r>
            <a:r>
              <a:rPr lang="ko-KR" altLang="en-US" sz="2800" b="1">
                <a:latin typeface="Malgun Gothic"/>
                <a:ea typeface="Malgun Gothic"/>
                <a:cs typeface="Calibri"/>
              </a:rPr>
              <a:t> 및 입력</a:t>
            </a:r>
          </a:p>
        </p:txBody>
      </p:sp>
      <p:sp>
        <p:nvSpPr>
          <p:cNvPr id="14" name="TextBox 13">
            <a:extLst>
              <a:ext uri="{FF2B5EF4-FFF2-40B4-BE49-F238E27FC236}">
                <a16:creationId xmlns:a16="http://schemas.microsoft.com/office/drawing/2014/main" id="{91243707-2768-B9CA-7E41-6E9242E39D73}"/>
              </a:ext>
            </a:extLst>
          </p:cNvPr>
          <p:cNvSpPr txBox="1"/>
          <p:nvPr/>
        </p:nvSpPr>
        <p:spPr>
          <a:xfrm>
            <a:off x="14208125" y="8690432"/>
            <a:ext cx="4060825"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a:latin typeface="Malgun Gothic"/>
                <a:ea typeface="Malgun Gothic"/>
                <a:cs typeface="Calibri"/>
              </a:rPr>
              <a:t>사용자에게 적합한</a:t>
            </a:r>
            <a:endParaRPr lang="ko-KR"/>
          </a:p>
          <a:p>
            <a:pPr algn="ctr"/>
            <a:r>
              <a:rPr lang="ko-KR" altLang="en-US" sz="2800" b="1">
                <a:latin typeface="Malgun Gothic"/>
                <a:ea typeface="Malgun Gothic"/>
                <a:cs typeface="Calibri"/>
              </a:rPr>
              <a:t> k개 아이템 추천</a:t>
            </a:r>
            <a:endParaRPr lang="ko-KR"/>
          </a:p>
        </p:txBody>
      </p:sp>
      <p:sp>
        <p:nvSpPr>
          <p:cNvPr id="16" name="정육면체 15">
            <a:extLst>
              <a:ext uri="{FF2B5EF4-FFF2-40B4-BE49-F238E27FC236}">
                <a16:creationId xmlns:a16="http://schemas.microsoft.com/office/drawing/2014/main" id="{3AADCE9E-441D-BBBA-92DE-18F45E389FF9}"/>
              </a:ext>
            </a:extLst>
          </p:cNvPr>
          <p:cNvSpPr>
            <a:spLocks/>
          </p:cNvSpPr>
          <p:nvPr/>
        </p:nvSpPr>
        <p:spPr>
          <a:xfrm>
            <a:off x="5460999" y="1703245"/>
            <a:ext cx="6739544" cy="3317061"/>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b="1">
                <a:solidFill>
                  <a:schemeClr val="bg1"/>
                </a:solidFill>
                <a:ea typeface="맑은 고딕"/>
                <a:cs typeface="Calibri"/>
              </a:rPr>
              <a:t>BPR-MF 추천 모델</a:t>
            </a:r>
          </a:p>
        </p:txBody>
      </p:sp>
      <p:sp>
        <p:nvSpPr>
          <p:cNvPr id="17" name="TextBox 16">
            <a:extLst>
              <a:ext uri="{FF2B5EF4-FFF2-40B4-BE49-F238E27FC236}">
                <a16:creationId xmlns:a16="http://schemas.microsoft.com/office/drawing/2014/main" id="{E8B6BC7B-0B26-71DC-168C-2BD32BC20395}"/>
              </a:ext>
            </a:extLst>
          </p:cNvPr>
          <p:cNvSpPr txBox="1"/>
          <p:nvPr/>
        </p:nvSpPr>
        <p:spPr>
          <a:xfrm>
            <a:off x="7921625" y="5789657"/>
            <a:ext cx="5012522" cy="30931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ko-KR" altLang="en-US" sz="2600" b="1" dirty="0">
                <a:ea typeface="맑은 고딕"/>
                <a:cs typeface="Calibri"/>
              </a:rPr>
              <a:t>지원 종류별 모델 생성 및 학습</a:t>
            </a:r>
          </a:p>
          <a:p>
            <a:pPr marL="742950" lvl="1" indent="-285750">
              <a:buFont typeface="Courier New"/>
              <a:buChar char="o"/>
            </a:pPr>
            <a:endParaRPr lang="ko-KR" altLang="en-US" sz="2600" b="1" dirty="0">
              <a:ea typeface="맑은 고딕"/>
              <a:cs typeface="Calibri"/>
            </a:endParaRPr>
          </a:p>
          <a:p>
            <a:pPr marL="285750" indent="-285750">
              <a:lnSpc>
                <a:spcPct val="250000"/>
              </a:lnSpc>
              <a:buFont typeface="Arial"/>
              <a:buChar char="•"/>
            </a:pPr>
            <a:r>
              <a:rPr lang="ko-KR" altLang="en-US" sz="2600" b="1" dirty="0">
                <a:ea typeface="맑은 고딕"/>
                <a:cs typeface="Calibri"/>
              </a:rPr>
              <a:t>자체 정확도 평가</a:t>
            </a:r>
          </a:p>
          <a:p>
            <a:pPr marL="742950" lvl="1" indent="-285750">
              <a:buFont typeface="Courier New"/>
              <a:buChar char="o"/>
            </a:pPr>
            <a:endParaRPr lang="ko-KR" altLang="en-US" sz="2600" b="1" dirty="0">
              <a:ea typeface="맑은 고딕"/>
              <a:cs typeface="Calibri"/>
            </a:endParaRPr>
          </a:p>
          <a:p>
            <a:pPr marL="285750" indent="-285750">
              <a:buFont typeface="Arial"/>
              <a:buChar char="•"/>
            </a:pPr>
            <a:endParaRPr lang="ko-KR" altLang="en-US" sz="2600" b="1" dirty="0">
              <a:ea typeface="맑은 고딕"/>
              <a:cs typeface="Calibri"/>
            </a:endParaRPr>
          </a:p>
          <a:p>
            <a:pPr marL="285750" indent="-285750">
              <a:buFont typeface="Arial"/>
              <a:buChar char="•"/>
            </a:pPr>
            <a:r>
              <a:rPr lang="ko-KR" altLang="en-US" sz="2600" b="1" dirty="0">
                <a:ea typeface="맑은 고딕"/>
                <a:cs typeface="Calibri"/>
              </a:rPr>
              <a:t>다양한 아이템 추천 기능 제공</a:t>
            </a:r>
            <a:endParaRPr lang="ko-KR" altLang="en-US" sz="2600" b="1">
              <a:ea typeface="맑은 고딕" panose="020B0503020000020004" pitchFamily="34" charset="-127"/>
              <a:cs typeface="Calibri"/>
            </a:endParaRPr>
          </a:p>
        </p:txBody>
      </p:sp>
      <p:cxnSp>
        <p:nvCxnSpPr>
          <p:cNvPr id="18" name="연결선: 꺾임 17">
            <a:extLst>
              <a:ext uri="{FF2B5EF4-FFF2-40B4-BE49-F238E27FC236}">
                <a16:creationId xmlns:a16="http://schemas.microsoft.com/office/drawing/2014/main" id="{4DDBCEDE-626A-7280-802C-F09ADFA8BED7}"/>
              </a:ext>
            </a:extLst>
          </p:cNvPr>
          <p:cNvCxnSpPr/>
          <p:nvPr/>
        </p:nvCxnSpPr>
        <p:spPr>
          <a:xfrm>
            <a:off x="12781786" y="8686840"/>
            <a:ext cx="1730375" cy="587375"/>
          </a:xfrm>
          <a:prstGeom prst="bentConnector3">
            <a:avLst/>
          </a:prstGeom>
          <a:ln w="57150">
            <a:solidFill>
              <a:srgbClr val="A5DB39"/>
            </a:solidFill>
            <a:tailEnd type="triangle"/>
          </a:ln>
        </p:spPr>
        <p:style>
          <a:lnRef idx="1">
            <a:schemeClr val="accent1"/>
          </a:lnRef>
          <a:fillRef idx="0">
            <a:schemeClr val="accent1"/>
          </a:fillRef>
          <a:effectRef idx="0">
            <a:schemeClr val="accent1"/>
          </a:effectRef>
          <a:fontRef idx="minor">
            <a:schemeClr val="tx1"/>
          </a:fontRef>
        </p:style>
      </p:cxnSp>
      <p:sp>
        <p:nvSpPr>
          <p:cNvPr id="19" name="화살표: 아래쪽 18">
            <a:extLst>
              <a:ext uri="{FF2B5EF4-FFF2-40B4-BE49-F238E27FC236}">
                <a16:creationId xmlns:a16="http://schemas.microsoft.com/office/drawing/2014/main" id="{00091B2C-801F-BC2F-00DC-ADBE949D8353}"/>
              </a:ext>
            </a:extLst>
          </p:cNvPr>
          <p:cNvSpPr/>
          <p:nvPr/>
        </p:nvSpPr>
        <p:spPr>
          <a:xfrm rot="16200000">
            <a:off x="12898220" y="2809978"/>
            <a:ext cx="2116799" cy="62060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1" name="TextBox 20">
            <a:extLst>
              <a:ext uri="{FF2B5EF4-FFF2-40B4-BE49-F238E27FC236}">
                <a16:creationId xmlns:a16="http://schemas.microsoft.com/office/drawing/2014/main" id="{988DFF61-7C60-235A-AD76-B858537EE0CA}"/>
              </a:ext>
            </a:extLst>
          </p:cNvPr>
          <p:cNvSpPr txBox="1"/>
          <p:nvPr/>
        </p:nvSpPr>
        <p:spPr>
          <a:xfrm>
            <a:off x="14271625" y="4501868"/>
            <a:ext cx="4060825"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dirty="0">
                <a:latin typeface="Malgun Gothic"/>
                <a:ea typeface="Malgun Gothic"/>
                <a:cs typeface="Calibri"/>
              </a:rPr>
              <a:t>정확도 및 모델 평가</a:t>
            </a:r>
            <a:endParaRPr lang="ko-KR" dirty="0">
              <a:latin typeface="Calibri"/>
              <a:ea typeface="맑은 고딕" panose="020B0503020000020004" pitchFamily="34" charset="-127"/>
              <a:cs typeface="Calibri"/>
            </a:endParaRPr>
          </a:p>
        </p:txBody>
      </p:sp>
      <p:cxnSp>
        <p:nvCxnSpPr>
          <p:cNvPr id="22" name="연결선: 꺾임 21">
            <a:extLst>
              <a:ext uri="{FF2B5EF4-FFF2-40B4-BE49-F238E27FC236}">
                <a16:creationId xmlns:a16="http://schemas.microsoft.com/office/drawing/2014/main" id="{C8231869-5148-0F2B-21B7-A736A2489D9D}"/>
              </a:ext>
            </a:extLst>
          </p:cNvPr>
          <p:cNvCxnSpPr>
            <a:cxnSpLocks/>
          </p:cNvCxnSpPr>
          <p:nvPr/>
        </p:nvCxnSpPr>
        <p:spPr>
          <a:xfrm flipV="1">
            <a:off x="11879324" y="4704426"/>
            <a:ext cx="2560295" cy="2624599"/>
          </a:xfrm>
          <a:prstGeom prst="bentConnector3">
            <a:avLst/>
          </a:prstGeom>
          <a:ln w="57150">
            <a:solidFill>
              <a:srgbClr val="1057AD"/>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 code&#10;&#10;자동 생성된 설명">
            <a:extLst>
              <a:ext uri="{FF2B5EF4-FFF2-40B4-BE49-F238E27FC236}">
                <a16:creationId xmlns:a16="http://schemas.microsoft.com/office/drawing/2014/main" id="{38CB3027-A161-E7CE-2A2E-D66E59FBBCD7}"/>
              </a:ext>
            </a:extLst>
          </p:cNvPr>
          <p:cNvPicPr>
            <a:picLocks noChangeAspect="1"/>
          </p:cNvPicPr>
          <p:nvPr/>
        </p:nvPicPr>
        <p:blipFill>
          <a:blip r:embed="rId6"/>
          <a:stretch>
            <a:fillRect/>
          </a:stretch>
        </p:blipFill>
        <p:spPr>
          <a:xfrm>
            <a:off x="14442223" y="1938833"/>
            <a:ext cx="3574165" cy="2247778"/>
          </a:xfrm>
          <a:prstGeom prst="rect">
            <a:avLst/>
          </a:prstGeom>
        </p:spPr>
      </p:pic>
      <p:pic>
        <p:nvPicPr>
          <p:cNvPr id="7" name="Picture 6">
            <a:extLst>
              <a:ext uri="{FF2B5EF4-FFF2-40B4-BE49-F238E27FC236}">
                <a16:creationId xmlns:a16="http://schemas.microsoft.com/office/drawing/2014/main" id="{CA944824-1CD1-97ED-3776-7326DE2319B4}"/>
              </a:ext>
            </a:extLst>
          </p:cNvPr>
          <p:cNvPicPr>
            <a:picLocks noChangeAspect="1"/>
          </p:cNvPicPr>
          <p:nvPr/>
        </p:nvPicPr>
        <p:blipFill>
          <a:blip r:embed="rId7"/>
          <a:stretch>
            <a:fillRect/>
          </a:stretch>
        </p:blipFill>
        <p:spPr>
          <a:xfrm>
            <a:off x="14446266" y="6891879"/>
            <a:ext cx="3567414" cy="1228965"/>
          </a:xfrm>
          <a:prstGeom prst="rect">
            <a:avLst/>
          </a:prstGeom>
        </p:spPr>
      </p:pic>
    </p:spTree>
    <p:extLst>
      <p:ext uri="{BB962C8B-B14F-4D97-AF65-F5344CB8AC3E}">
        <p14:creationId xmlns:p14="http://schemas.microsoft.com/office/powerpoint/2010/main" val="305527021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183</TotalTime>
  <Words>907</Words>
  <Application>Microsoft Office PowerPoint</Application>
  <PresentationFormat>사용자 지정</PresentationFormat>
  <Paragraphs>294</Paragraphs>
  <Slides>24</Slides>
  <Notes>5</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24</vt:i4>
      </vt:variant>
    </vt:vector>
  </HeadingPairs>
  <TitlesOfParts>
    <vt:vector size="38" baseType="lpstr">
      <vt:lpstr>Calibri</vt:lpstr>
      <vt:lpstr>TDTD고딕 Bold</vt:lpstr>
      <vt:lpstr>Do Hyeon Bold</vt:lpstr>
      <vt:lpstr>Cambria Math</vt:lpstr>
      <vt:lpstr>Avenir Next LT Pro</vt:lpstr>
      <vt:lpstr>Courier New</vt:lpstr>
      <vt:lpstr>-apple-system</vt:lpstr>
      <vt:lpstr>Source Han Sans KR Bold</vt:lpstr>
      <vt:lpstr>맑은 고딕</vt:lpstr>
      <vt:lpstr>Arial</vt:lpstr>
      <vt:lpstr>TDTD고딕</vt:lpstr>
      <vt:lpstr>맑은 고딕</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기존 모델의 해결되지 않은 문제점</vt:lpstr>
      <vt:lpstr>PowerPoint 프레젠테이션</vt:lpstr>
      <vt:lpstr>STAN의 구성 요약</vt:lpstr>
      <vt:lpstr>STAN 분석 : 필요 정보</vt:lpstr>
      <vt:lpstr>Problem</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베이지색의 심플한 프로젝트 발표 프레젠테이션</dc:title>
  <dc:creator>김재영</dc:creator>
  <cp:lastModifiedBy>재영 김</cp:lastModifiedBy>
  <cp:revision>252</cp:revision>
  <dcterms:created xsi:type="dcterms:W3CDTF">2006-08-16T00:00:00Z</dcterms:created>
  <dcterms:modified xsi:type="dcterms:W3CDTF">2024-05-14T05:53:42Z</dcterms:modified>
  <dc:identifier>DAGB5S72nRU</dc:identifier>
</cp:coreProperties>
</file>